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14.xml" ContentType="application/vnd.openxmlformats-officedocument.presentationml.notesSlide+xml"/>
  <Override PartName="/ppt/notesSlides/notesSlide28.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ppt/notesSlides/notesSlide11.xml" ContentType="application/vnd.openxmlformats-officedocument.presentationml.notesSlide+xml"/>
  <Override PartName="/ppt/slides/slide30.xml" ContentType="application/vnd.openxmlformats-officedocument.presentationml.slide+xml"/>
  <Override PartName="/ppt/notesSlides/notesSlide9.xml" ContentType="application/vnd.openxmlformats-officedocument.presentationml.notesSlide+xml"/>
  <Override PartName="/ppt/slides/slide35.xml" ContentType="application/vnd.openxmlformats-officedocument.presentationml.slide+xml"/>
  <Override PartName="/ppt/notesSlides/notesSlide25.xml" ContentType="application/vnd.openxmlformats-officedocument.presentationml.notesSlide+xml"/>
  <Override PartName="/ppt/notesSlides/notesSlide27.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notesSlides/notesSlide16.xml" ContentType="application/vnd.openxmlformats-officedocument.presentationml.notesSlide+xml"/>
  <Override PartName="/ppt/notesSlides/notesSlide21.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29.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notesSlides/notesSlide7.xml" ContentType="application/vnd.openxmlformats-officedocument.presentationml.notesSlide+xml"/>
  <Override PartName="/ppt/notesSlides/notesSlide15.xml" ContentType="application/vnd.openxmlformats-officedocument.presentationml.notesSlide+xml"/>
  <Override PartName="/ppt/slides/slide25.xml" ContentType="application/vnd.openxmlformats-officedocument.presentationml.slide+xml"/>
  <Override PartName="/ppt/notesSlides/notesSlide4.xml" ContentType="application/vnd.openxmlformats-officedocument.presentationml.notesSlide+xml"/>
  <Override PartName="/ppt/notesSlides/notesSlide19.xml" ContentType="application/vnd.openxmlformats-officedocument.presentationml.notes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14.xml" ContentType="application/vnd.openxmlformats-officedocument.presentationml.slide+xml"/>
  <Override PartName="/ppt/notesSlides/notesSlide17.xml" ContentType="application/vnd.openxmlformats-officedocument.presentationml.notesSlide+xml"/>
  <Override PartName="/ppt/notesSlides/notesSlide23.xml" ContentType="application/vnd.openxmlformats-officedocument.presentationml.notesSlide+xml"/>
  <Override PartName="/ppt/slides/slide34.xml" ContentType="application/vnd.openxmlformats-officedocument.presentationml.slide+xml"/>
  <Override PartName="/ppt/notesSlides/notesSlide26.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slides/slide33.xml" ContentType="application/vnd.openxmlformats-officedocument.presentationml.slide+xml"/>
  <Override PartName="/ppt/presProps.xml" ContentType="application/vnd.openxmlformats-officedocument.presentationml.presProps+xml"/>
  <Default Extension="jpeg" ContentType="image/jpeg"/>
  <Override PartName="/ppt/notesSlides/notesSlide18.xml" ContentType="application/vnd.openxmlformats-officedocument.presentationml.notesSlide+xml"/>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notesSlides/notesSlide24.xml" ContentType="application/vnd.openxmlformats-officedocument.presentationml.notesSlide+xml"/>
  <Override PartName="/ppt/slides/slide24.xml" ContentType="application/vnd.openxmlformats-officedocument.presentationml.slide+xml"/>
  <Override PartName="/ppt/slides/slide32.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notesSlides/notesSlide20.xml" ContentType="application/vnd.openxmlformats-officedocument.presentationml.notesSlide+xml"/>
  <Override PartName="/ppt/slideLayouts/slideLayout12.xml" ContentType="application/vnd.openxmlformats-officedocument.presentationml.slideLayout+xml"/>
  <Override PartName="/ppt/slides/slide19.xml" ContentType="application/vnd.openxmlformats-officedocument.presentationml.slide+xml"/>
  <Override PartName="/ppt/slides/slide12.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37"/>
  </p:notesMasterIdLst>
  <p:handoutMasterIdLst>
    <p:handoutMasterId r:id="rId38"/>
  </p:handoutMasterIdLst>
  <p:sldIdLst>
    <p:sldId id="256" r:id="rId2"/>
    <p:sldId id="257" r:id="rId3"/>
    <p:sldId id="258" r:id="rId4"/>
    <p:sldId id="259" r:id="rId5"/>
    <p:sldId id="260" r:id="rId6"/>
    <p:sldId id="267" r:id="rId7"/>
    <p:sldId id="268" r:id="rId8"/>
    <p:sldId id="283" r:id="rId9"/>
    <p:sldId id="289" r:id="rId10"/>
    <p:sldId id="261" r:id="rId11"/>
    <p:sldId id="264" r:id="rId12"/>
    <p:sldId id="286" r:id="rId13"/>
    <p:sldId id="287" r:id="rId14"/>
    <p:sldId id="288" r:id="rId15"/>
    <p:sldId id="290" r:id="rId16"/>
    <p:sldId id="262" r:id="rId17"/>
    <p:sldId id="281" r:id="rId18"/>
    <p:sldId id="279" r:id="rId19"/>
    <p:sldId id="263" r:id="rId20"/>
    <p:sldId id="265" r:id="rId21"/>
    <p:sldId id="284" r:id="rId22"/>
    <p:sldId id="266" r:id="rId23"/>
    <p:sldId id="269" r:id="rId24"/>
    <p:sldId id="270" r:id="rId25"/>
    <p:sldId id="271" r:id="rId26"/>
    <p:sldId id="272" r:id="rId27"/>
    <p:sldId id="273" r:id="rId28"/>
    <p:sldId id="274" r:id="rId29"/>
    <p:sldId id="275" r:id="rId30"/>
    <p:sldId id="280" r:id="rId31"/>
    <p:sldId id="276" r:id="rId32"/>
    <p:sldId id="285" r:id="rId33"/>
    <p:sldId id="291" r:id="rId34"/>
    <p:sldId id="277" r:id="rId35"/>
    <p:sldId id="278"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98" d="100"/>
          <a:sy n="98" d="100"/>
        </p:scale>
        <p:origin x="-464"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5" Type="http://schemas.openxmlformats.org/officeDocument/2006/relationships/slide" Target="slides/slide34.xml"/><Relationship Id="rId31" Type="http://schemas.openxmlformats.org/officeDocument/2006/relationships/slide" Target="slides/slide30.xml"/><Relationship Id="rId34" Type="http://schemas.openxmlformats.org/officeDocument/2006/relationships/slide" Target="slides/slide33.xml"/><Relationship Id="rId39" Type="http://schemas.openxmlformats.org/officeDocument/2006/relationships/printerSettings" Target="printerSettings/printerSettings1.bin"/><Relationship Id="rId40" Type="http://schemas.openxmlformats.org/officeDocument/2006/relationships/presProps" Target="presProps.xml"/><Relationship Id="rId7" Type="http://schemas.openxmlformats.org/officeDocument/2006/relationships/slide" Target="slides/slide6.xml"/><Relationship Id="rId36" Type="http://schemas.openxmlformats.org/officeDocument/2006/relationships/slide" Target="slides/slide35.xml"/><Relationship Id="rId43" Type="http://schemas.openxmlformats.org/officeDocument/2006/relationships/tableStyles" Target="tableStyles.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slide" Target="slides/slide31.xml"/><Relationship Id="rId37" Type="http://schemas.openxmlformats.org/officeDocument/2006/relationships/notesMaster" Target="notesMasters/notesMaster1.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slide" Target="slides/slide27.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42" Type="http://schemas.openxmlformats.org/officeDocument/2006/relationships/theme" Target="theme/theme1.xml"/><Relationship Id="rId29" Type="http://schemas.openxmlformats.org/officeDocument/2006/relationships/slide" Target="slides/slide28.xml"/><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38" Type="http://schemas.openxmlformats.org/officeDocument/2006/relationships/handoutMaster" Target="handoutMasters/handoutMaster1.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33EC07-1E28-2F4B-A5A7-54354705D7B3}" type="datetimeFigureOut">
              <a:rPr lang="en-US" smtClean="0"/>
              <a:pPr/>
              <a:t>3/7/08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A800AA5-33EB-294A-A373-F053C915E7BE}"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B3F82A-3C18-DD49-B425-A280E123771A}" type="datetimeFigureOut">
              <a:rPr lang="en-US" smtClean="0"/>
              <a:pPr/>
              <a:t>3/7/08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2AF6EE-69C9-EA4A-A6D5-BAE6154955A4}"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14</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Every system has a learning curve.   </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15</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is the place where you can quickly escalate current (and future) costs.  </a:t>
            </a:r>
            <a:endParaRPr lang="en-US" dirty="0" smtClean="0"/>
          </a:p>
          <a:p>
            <a:endParaRPr lang="en-US" dirty="0" smtClean="0"/>
          </a:p>
          <a:p>
            <a:r>
              <a:rPr lang="en-US" dirty="0" smtClean="0"/>
              <a:t>Simple site</a:t>
            </a:r>
            <a:r>
              <a:rPr lang="en-US" baseline="0" dirty="0" smtClean="0"/>
              <a:t> manager customizations can get you pretty far.   Especially if you depend on site managers to handle individual sites</a:t>
            </a:r>
          </a:p>
          <a:p>
            <a:endParaRPr lang="en-US" baseline="0" dirty="0" smtClean="0"/>
          </a:p>
          <a:p>
            <a:r>
              <a:rPr lang="en-US" baseline="0" dirty="0" smtClean="0"/>
              <a:t>Good development practices matter.   Not every student is capable, but the ones that are, are worth a lot (and it’s good experience for them).   </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of these practices</a:t>
            </a:r>
            <a:r>
              <a:rPr lang="en-US" baseline="0" dirty="0" smtClean="0"/>
              <a:t> add complexity and take more time.   They pay off in the long haul though</a:t>
            </a:r>
            <a:r>
              <a:rPr lang="en-US" baseline="0" dirty="0" smtClean="0"/>
              <a:t>.</a:t>
            </a:r>
          </a:p>
          <a:p>
            <a:endParaRPr lang="en-US" baseline="0" dirty="0" smtClean="0"/>
          </a:p>
          <a:p>
            <a:r>
              <a:rPr lang="en-US" baseline="0" dirty="0" smtClean="0"/>
              <a:t>For more on good development practices, Joel Burton has a document on “Best Practices for Development”, available on </a:t>
            </a:r>
            <a:r>
              <a:rPr lang="en-US" baseline="0" dirty="0" err="1" smtClean="0"/>
              <a:t>plone.org</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17</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Site managers only</a:t>
            </a:r>
            <a:r>
              <a:rPr lang="en-US" baseline="0" dirty="0" smtClean="0"/>
              <a:t> go into the ZMI for their own sites.</a:t>
            </a:r>
            <a:endParaRPr lang="en-US" dirty="0" smtClean="0"/>
          </a:p>
          <a:p>
            <a:r>
              <a:rPr lang="en-US" dirty="0" smtClean="0"/>
              <a:t>Undo has been a life-saver.</a:t>
            </a:r>
            <a:r>
              <a:rPr lang="en-US" baseline="0" dirty="0" smtClean="0"/>
              <a:t>   A Google search covers the rest.</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18</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Plone</a:t>
            </a:r>
            <a:r>
              <a:rPr lang="en-US" dirty="0" smtClean="0"/>
              <a:t> has many</a:t>
            </a:r>
            <a:r>
              <a:rPr lang="en-US" baseline="0" dirty="0" smtClean="0"/>
              <a:t> ids and classes, so it’ll take some time to work your look into your </a:t>
            </a:r>
            <a:r>
              <a:rPr lang="en-US" baseline="0" dirty="0" err="1" smtClean="0"/>
              <a:t>Plone</a:t>
            </a:r>
            <a:r>
              <a:rPr lang="en-US" baseline="0" dirty="0" smtClean="0"/>
              <a:t> site</a:t>
            </a:r>
            <a:r>
              <a:rPr lang="en-US" baseline="0" dirty="0" smtClean="0"/>
              <a:t>.</a:t>
            </a:r>
          </a:p>
          <a:p>
            <a:endParaRPr lang="en-US" baseline="0" dirty="0" smtClean="0"/>
          </a:p>
          <a:p>
            <a:r>
              <a:rPr lang="en-US" baseline="0" dirty="0" smtClean="0"/>
              <a:t>Some people are looking at an approach to skinning a </a:t>
            </a:r>
            <a:r>
              <a:rPr lang="en-US" baseline="0" dirty="0" err="1" smtClean="0"/>
              <a:t>Plone</a:t>
            </a:r>
            <a:r>
              <a:rPr lang="en-US" baseline="0" dirty="0" smtClean="0"/>
              <a:t> site with Deliverance, which would allow you to use a skin developed elsewhere.</a:t>
            </a:r>
          </a:p>
          <a:p>
            <a:r>
              <a:rPr lang="en-US" baseline="0" dirty="0" smtClean="0"/>
              <a:t>Paul </a:t>
            </a:r>
            <a:r>
              <a:rPr lang="en-US" baseline="0" dirty="0" err="1" smtClean="0"/>
              <a:t>Everitt</a:t>
            </a:r>
            <a:r>
              <a:rPr lang="en-US" baseline="0" dirty="0" smtClean="0"/>
              <a:t> will be giving a talk on that.   </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19</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Third-party</a:t>
            </a:r>
            <a:r>
              <a:rPr lang="en-US" baseline="0" dirty="0" smtClean="0"/>
              <a:t> products have taken more time for us than any other aspect (other than perhaps authentication)</a:t>
            </a:r>
          </a:p>
          <a:p>
            <a:endParaRPr lang="en-US" baseline="0" dirty="0" smtClean="0"/>
          </a:p>
          <a:p>
            <a:r>
              <a:rPr lang="en-US" baseline="0" dirty="0" smtClean="0"/>
              <a:t>To properly vet products now, it takes some amount of research.  It helps to know something about the author.   What kind of release schedule do they have</a:t>
            </a:r>
            <a:r>
              <a:rPr lang="en-US" baseline="0" dirty="0" smtClean="0"/>
              <a:t>?   How complicated is the product?   This topic is worth a presentation in itself.</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20</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Locking Workflow is used by one group.</a:t>
            </a:r>
            <a:r>
              <a:rPr lang="en-US" baseline="0" dirty="0" smtClean="0"/>
              <a:t>   Iterate takes its place in </a:t>
            </a:r>
            <a:r>
              <a:rPr lang="en-US" baseline="0" dirty="0" err="1" smtClean="0"/>
              <a:t>Plone</a:t>
            </a:r>
            <a:r>
              <a:rPr lang="en-US" baseline="0" dirty="0" smtClean="0"/>
              <a:t> 3.  It doesn’t uninstall cleanly, although if you follow the right procedure, it’s not hard to remove the pieces.</a:t>
            </a:r>
          </a:p>
          <a:p>
            <a:endParaRPr lang="en-US" baseline="0" dirty="0" smtClean="0"/>
          </a:p>
          <a:p>
            <a:r>
              <a:rPr lang="en-US" baseline="0" dirty="0" smtClean="0"/>
              <a:t>The functionality of </a:t>
            </a:r>
            <a:r>
              <a:rPr lang="en-US" baseline="0" dirty="0" err="1" smtClean="0"/>
              <a:t>PloneExFile</a:t>
            </a:r>
            <a:r>
              <a:rPr lang="en-US" baseline="0" dirty="0" smtClean="0"/>
              <a:t> (indexing of word/</a:t>
            </a:r>
            <a:r>
              <a:rPr lang="en-US" baseline="0" dirty="0" err="1" smtClean="0"/>
              <a:t>pdf</a:t>
            </a:r>
            <a:r>
              <a:rPr lang="en-US" baseline="0" dirty="0" smtClean="0"/>
              <a:t>, etc) is in the core of Plone3.   This means we’ll need to migrate out of </a:t>
            </a:r>
            <a:r>
              <a:rPr lang="en-US" baseline="0" dirty="0" err="1" smtClean="0"/>
              <a:t>PloneExFile</a:t>
            </a:r>
            <a:r>
              <a:rPr lang="en-US" baseline="0" dirty="0" smtClean="0"/>
              <a:t>, if we’d like to remove this product.   Although </a:t>
            </a:r>
            <a:r>
              <a:rPr lang="en-US" baseline="0" dirty="0" err="1" smtClean="0"/>
              <a:t>PloneExFile</a:t>
            </a:r>
            <a:r>
              <a:rPr lang="en-US" baseline="0" dirty="0" smtClean="0"/>
              <a:t> is recommended for use with </a:t>
            </a:r>
            <a:r>
              <a:rPr lang="en-US" baseline="0" dirty="0" err="1" smtClean="0"/>
              <a:t>PloneArticle</a:t>
            </a:r>
            <a:r>
              <a:rPr lang="en-US" baseline="0" dirty="0" smtClean="0"/>
              <a:t>.   </a:t>
            </a:r>
            <a:r>
              <a:rPr lang="en-US" baseline="0" dirty="0" err="1" smtClean="0"/>
              <a:t>PloneArticle</a:t>
            </a:r>
            <a:r>
              <a:rPr lang="en-US" baseline="0" dirty="0" smtClean="0"/>
              <a:t> does have a beta version </a:t>
            </a:r>
            <a:r>
              <a:rPr lang="en-US" baseline="0" smtClean="0"/>
              <a:t>for Plone3.</a:t>
            </a:r>
          </a:p>
          <a:p>
            <a:endParaRPr lang="en-US" baseline="0" dirty="0" smtClean="0"/>
          </a:p>
          <a:p>
            <a:r>
              <a:rPr lang="en-US" baseline="0" dirty="0" err="1" smtClean="0"/>
              <a:t>FCKEditor</a:t>
            </a:r>
            <a:r>
              <a:rPr lang="en-US" baseline="0" dirty="0" smtClean="0"/>
              <a:t> has not caused us any problems.   I haven’t decided how I feel about it, although some groups prefer it to </a:t>
            </a:r>
            <a:r>
              <a:rPr lang="en-US" baseline="0" dirty="0" err="1" smtClean="0"/>
              <a:t>Kupu</a:t>
            </a:r>
            <a:r>
              <a:rPr lang="en-US" baseline="0" dirty="0" smtClean="0"/>
              <a:t> (more buttons).</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21</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Keywords can add a lot of</a:t>
            </a:r>
            <a:r>
              <a:rPr lang="en-US" baseline="0" dirty="0" smtClean="0"/>
              <a:t> power to your </a:t>
            </a:r>
            <a:r>
              <a:rPr lang="en-US" baseline="0" dirty="0" err="1" smtClean="0"/>
              <a:t>Plone</a:t>
            </a:r>
            <a:r>
              <a:rPr lang="en-US" baseline="0" dirty="0" smtClean="0"/>
              <a:t> site.   Well-managed controlled vocabularies are never cheap though.</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22</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would like to offer classes, but for now, we rely</a:t>
            </a:r>
            <a:r>
              <a:rPr lang="en-US" baseline="0" dirty="0" smtClean="0"/>
              <a:t> on a set of local documentation.</a:t>
            </a:r>
          </a:p>
          <a:p>
            <a:endParaRPr lang="en-US" baseline="0" dirty="0" smtClean="0"/>
          </a:p>
          <a:p>
            <a:r>
              <a:rPr lang="en-US" baseline="0" dirty="0" smtClean="0"/>
              <a:t>Probably a boot camp is coming your way soon.    A nice idea is to host one at your institution.   You meet some great people that way.</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23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I’ve been surprised</a:t>
            </a:r>
            <a:r>
              <a:rPr lang="en-US" baseline="0" dirty="0" smtClean="0"/>
              <a:t> how much we can depend on our site managers. </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24</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OneNW</a:t>
            </a:r>
            <a:r>
              <a:rPr lang="en-US" baseline="0" dirty="0" smtClean="0"/>
              <a:t> runs </a:t>
            </a:r>
            <a:r>
              <a:rPr lang="en-US" baseline="0" dirty="0" err="1" smtClean="0"/>
              <a:t>learnplone.org</a:t>
            </a:r>
            <a:r>
              <a:rPr lang="en-US" baseline="0" dirty="0" smtClean="0"/>
              <a:t>, and they’re our neighbors in Seattle.</a:t>
            </a:r>
          </a:p>
          <a:p>
            <a:endParaRPr lang="en-US" baseline="0" dirty="0" smtClean="0"/>
          </a:p>
          <a:p>
            <a:r>
              <a:rPr lang="en-US" baseline="0" dirty="0" smtClean="0"/>
              <a:t>We wrote our own to save time, in fact.   Also, to have more control.</a:t>
            </a:r>
          </a:p>
          <a:p>
            <a:endParaRPr lang="en-US" baseline="0" dirty="0" smtClean="0"/>
          </a:p>
          <a:p>
            <a:r>
              <a:rPr lang="en-US" baseline="0" dirty="0" smtClean="0"/>
              <a:t>Actually maintenance is an issue, no matter who does it.</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25</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community</a:t>
            </a:r>
            <a:r>
              <a:rPr lang="en-US" baseline="0" dirty="0" smtClean="0"/>
              <a:t> is one of the most important aspects of open source software.   </a:t>
            </a:r>
            <a:r>
              <a:rPr lang="en-US" baseline="0" dirty="0" err="1" smtClean="0"/>
              <a:t>Plone’s</a:t>
            </a:r>
            <a:r>
              <a:rPr lang="en-US" baseline="0" dirty="0" smtClean="0"/>
              <a:t> community is unusually strong and mature.</a:t>
            </a:r>
          </a:p>
          <a:p>
            <a:endParaRPr lang="en-US" baseline="0" dirty="0" smtClean="0"/>
          </a:p>
          <a:p>
            <a:r>
              <a:rPr lang="en-US" baseline="0" dirty="0" smtClean="0"/>
              <a:t>Many people are more comfortable starting local and working out.    </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26</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Nile is the name of our local </a:t>
            </a:r>
            <a:r>
              <a:rPr lang="en-US" dirty="0" err="1" smtClean="0"/>
              <a:t>Plone</a:t>
            </a:r>
            <a:r>
              <a:rPr lang="en-US" dirty="0" smtClean="0"/>
              <a:t> instance</a:t>
            </a:r>
            <a:r>
              <a:rPr lang="en-US" baseline="0" dirty="0" smtClean="0"/>
              <a:t> (to </a:t>
            </a:r>
            <a:r>
              <a:rPr lang="en-US" baseline="0" dirty="0" err="1" smtClean="0"/>
              <a:t>distingush</a:t>
            </a:r>
            <a:r>
              <a:rPr lang="en-US" baseline="0" dirty="0" smtClean="0"/>
              <a:t> it from the generic </a:t>
            </a:r>
            <a:r>
              <a:rPr lang="en-US" baseline="0" dirty="0" err="1" smtClean="0"/>
              <a:t>Plone</a:t>
            </a:r>
            <a:r>
              <a:rPr lang="en-US" baseline="0" dirty="0" smtClean="0"/>
              <a:t> product).  </a:t>
            </a:r>
            <a:endParaRPr lang="en-US" dirty="0" smtClean="0"/>
          </a:p>
          <a:p>
            <a:r>
              <a:rPr lang="en-US" dirty="0" smtClean="0"/>
              <a:t>We found that project managers</a:t>
            </a:r>
            <a:r>
              <a:rPr lang="en-US" baseline="0" dirty="0" smtClean="0"/>
              <a:t> and developers were too busy to go to Nile meetings.</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27</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Personally, I</a:t>
            </a:r>
            <a:r>
              <a:rPr lang="en-US" baseline="0" dirty="0" smtClean="0"/>
              <a:t> haven’t done IRC yet, but I’m working up to it.</a:t>
            </a:r>
          </a:p>
          <a:p>
            <a:endParaRPr lang="en-US" baseline="0" dirty="0" smtClean="0"/>
          </a:p>
          <a:p>
            <a:r>
              <a:rPr lang="en-US" baseline="0" dirty="0" smtClean="0"/>
              <a:t>People think open source is risky because of the lack of support (you still hear that).   But this is where the community is so important.   </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28</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documentation</a:t>
            </a:r>
            <a:r>
              <a:rPr lang="en-US" baseline="0" dirty="0" smtClean="0"/>
              <a:t> group is sprinting after this conference.</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30</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Don’t fight the </a:t>
            </a:r>
            <a:r>
              <a:rPr lang="en-US" dirty="0" err="1" smtClean="0"/>
              <a:t>Plone</a:t>
            </a:r>
            <a:r>
              <a:rPr lang="en-US" dirty="0" smtClean="0"/>
              <a:t>. </a:t>
            </a:r>
            <a:r>
              <a:rPr lang="en-US" baseline="0" dirty="0" smtClean="0"/>
              <a:t>  You will lose.</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31</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is my personal preference – I like getting the new stuff.   It gets balanced with reality though.</a:t>
            </a:r>
            <a:endParaRPr lang="en-US" dirty="0" smtClean="0"/>
          </a:p>
          <a:p>
            <a:endParaRPr lang="en-US" dirty="0" smtClean="0"/>
          </a:p>
          <a:p>
            <a:r>
              <a:rPr lang="en-US" dirty="0" err="1" smtClean="0"/>
              <a:t>OneNW</a:t>
            </a:r>
            <a:r>
              <a:rPr lang="en-US" dirty="0" smtClean="0"/>
              <a:t> doesn’t do updates on sites unless their clients ask for them</a:t>
            </a:r>
            <a:r>
              <a:rPr lang="en-US" baseline="0" dirty="0" smtClean="0"/>
              <a:t> (usually as part of a feature request).</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33</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Education is key to understanding</a:t>
            </a:r>
            <a:r>
              <a:rPr lang="en-US" baseline="0" dirty="0" smtClean="0"/>
              <a:t> how things work.</a:t>
            </a:r>
            <a:endParaRPr lang="en-US" baseline="0" dirty="0" smtClean="0"/>
          </a:p>
          <a:p>
            <a:endParaRPr lang="en-US" baseline="0" dirty="0" smtClean="0"/>
          </a:p>
          <a:p>
            <a:r>
              <a:rPr lang="en-US" baseline="0" dirty="0" smtClean="0"/>
              <a:t>If these are outside your reach, maybe </a:t>
            </a:r>
            <a:r>
              <a:rPr lang="en-US" baseline="0" dirty="0" err="1" smtClean="0"/>
              <a:t>Plone</a:t>
            </a:r>
            <a:r>
              <a:rPr lang="en-US" baseline="0" dirty="0" smtClean="0"/>
              <a:t> isn’t for you, at least not yet.</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34</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Our move to </a:t>
            </a:r>
            <a:r>
              <a:rPr lang="en-US" dirty="0" err="1" smtClean="0"/>
              <a:t>Plone</a:t>
            </a:r>
            <a:r>
              <a:rPr lang="en-US" dirty="0" smtClean="0"/>
              <a:t> 3 isn’t </a:t>
            </a:r>
            <a:r>
              <a:rPr lang="en-US" dirty="0" err="1" smtClean="0"/>
              <a:t>imminient</a:t>
            </a:r>
            <a:r>
              <a:rPr lang="en-US" dirty="0" smtClean="0"/>
              <a:t>, but we’re setting the stage.</a:t>
            </a:r>
          </a:p>
          <a:p>
            <a:r>
              <a:rPr lang="en-US" dirty="0" smtClean="0"/>
              <a:t>How </a:t>
            </a:r>
            <a:r>
              <a:rPr lang="en-US" dirty="0" smtClean="0"/>
              <a:t>many</a:t>
            </a:r>
            <a:r>
              <a:rPr lang="en-US" baseline="0" dirty="0" smtClean="0"/>
              <a:t> content management system communities have open strategic planning sessions?   </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35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Content management and collaboration are different types of needs,</a:t>
            </a:r>
            <a:r>
              <a:rPr lang="en-US" baseline="0" dirty="0" smtClean="0"/>
              <a:t> but these tools do overlap</a:t>
            </a:r>
          </a:p>
          <a:p>
            <a:endParaRPr lang="en-US" baseline="0" dirty="0" smtClean="0"/>
          </a:p>
          <a:p>
            <a:r>
              <a:rPr lang="en-US" baseline="0" dirty="0" smtClean="0"/>
              <a:t>Other departments are running </a:t>
            </a:r>
            <a:r>
              <a:rPr lang="en-US" baseline="0" dirty="0" err="1" smtClean="0"/>
              <a:t>Plone</a:t>
            </a:r>
            <a:r>
              <a:rPr lang="en-US" baseline="0" dirty="0" smtClean="0"/>
              <a:t>, </a:t>
            </a:r>
            <a:r>
              <a:rPr lang="en-US" baseline="0" dirty="0" err="1" smtClean="0"/>
              <a:t>Drupal</a:t>
            </a:r>
            <a:r>
              <a:rPr lang="en-US" baseline="0" dirty="0" smtClean="0"/>
              <a:t>, </a:t>
            </a:r>
            <a:r>
              <a:rPr lang="en-US" baseline="0" dirty="0" err="1" smtClean="0"/>
              <a:t>Joomla</a:t>
            </a:r>
            <a:r>
              <a:rPr lang="en-US" baseline="0" dirty="0" smtClean="0"/>
              <a:t>, </a:t>
            </a:r>
            <a:r>
              <a:rPr lang="en-US" baseline="0" dirty="0" err="1" smtClean="0"/>
              <a:t>Bricolage</a:t>
            </a:r>
            <a:r>
              <a:rPr lang="en-US" baseline="0" dirty="0" smtClean="0"/>
              <a:t>, Contribute, </a:t>
            </a:r>
            <a:r>
              <a:rPr lang="en-US" baseline="0" dirty="0" err="1" smtClean="0"/>
              <a:t>Ektron</a:t>
            </a:r>
            <a:r>
              <a:rPr lang="en-US" baseline="0" dirty="0" smtClean="0"/>
              <a:t>, various </a:t>
            </a:r>
            <a:r>
              <a:rPr lang="en-US" baseline="0" dirty="0" err="1" smtClean="0"/>
              <a:t>wikis</a:t>
            </a:r>
            <a:r>
              <a:rPr lang="en-US" baseline="0" dirty="0" smtClean="0"/>
              <a:t>, Microsoft CMS, </a:t>
            </a:r>
            <a:r>
              <a:rPr lang="en-US" baseline="0" dirty="0" err="1" smtClean="0"/>
              <a:t>Sharepoint,etc</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only have so</a:t>
            </a:r>
            <a:r>
              <a:rPr lang="en-US" baseline="0" dirty="0" smtClean="0"/>
              <a:t> many resources to support all this diversity</a:t>
            </a:r>
            <a:endParaRPr lang="en-US" dirty="0" smtClean="0"/>
          </a:p>
        </p:txBody>
      </p:sp>
      <p:sp>
        <p:nvSpPr>
          <p:cNvPr id="4" name="Slide Number Placeholder 3"/>
          <p:cNvSpPr>
            <a:spLocks noGrp="1"/>
          </p:cNvSpPr>
          <p:nvPr>
            <p:ph type="sldNum" sz="quarter" idx="10"/>
          </p:nvPr>
        </p:nvSpPr>
        <p:spPr/>
        <p:txBody>
          <a:bodyPr/>
          <a:lstStyle/>
          <a:p>
            <a:fld id="{DE2AF6EE-69C9-EA4A-A6D5-BAE6154955A4}"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can</a:t>
            </a:r>
            <a:r>
              <a:rPr lang="en-US" baseline="0" dirty="0" smtClean="0"/>
              <a:t> be preferable to start with a low budget in a small project, rather than trying to do it all in one fell swoop.</a:t>
            </a:r>
            <a:endParaRPr lang="en-US" dirty="0" smtClean="0"/>
          </a:p>
          <a:p>
            <a:endParaRPr lang="en-US" dirty="0" smtClean="0"/>
          </a:p>
          <a:p>
            <a:r>
              <a:rPr lang="en-US" dirty="0" err="1" smtClean="0"/>
              <a:t>Plone</a:t>
            </a:r>
            <a:r>
              <a:rPr lang="en-US" baseline="0" dirty="0" smtClean="0"/>
              <a:t> was our first real content management system, and expectations were very high (and the budget not so much).  Here it might help to have an experienced outsider come in and help people understand what’s realistic.   </a:t>
            </a:r>
          </a:p>
          <a:p>
            <a:endParaRPr lang="en-US" baseline="0" dirty="0" smtClean="0"/>
          </a:p>
          <a:p>
            <a:r>
              <a:rPr lang="en-US" dirty="0" smtClean="0"/>
              <a:t>The</a:t>
            </a:r>
            <a:r>
              <a:rPr lang="en-US" baseline="0" dirty="0" smtClean="0"/>
              <a:t> CMS marketplace is still immature, and I expect products will get better.   </a:t>
            </a:r>
            <a:r>
              <a:rPr lang="en-US" baseline="0" dirty="0" err="1" smtClean="0"/>
              <a:t>Plone</a:t>
            </a:r>
            <a:r>
              <a:rPr lang="en-US" baseline="0" dirty="0" smtClean="0"/>
              <a:t> is only 5 years old.</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just the sites in UW Technology.</a:t>
            </a:r>
          </a:p>
          <a:p>
            <a:endParaRPr lang="en-US" dirty="0" smtClean="0"/>
          </a:p>
          <a:p>
            <a:r>
              <a:rPr lang="en-US" dirty="0" smtClean="0"/>
              <a:t>Some sites are large and active,</a:t>
            </a:r>
            <a:r>
              <a:rPr lang="en-US" baseline="0" dirty="0" smtClean="0"/>
              <a:t> others are less so.   Some are public, but not a traditional published web site. </a:t>
            </a:r>
            <a:endParaRPr lang="en-US" dirty="0" smtClean="0"/>
          </a:p>
          <a:p>
            <a:endParaRPr lang="en-US" dirty="0" smtClean="0"/>
          </a:p>
          <a:p>
            <a:r>
              <a:rPr lang="en-US" dirty="0" smtClean="0"/>
              <a:t>Catalyst is run separately, but the developer</a:t>
            </a:r>
            <a:r>
              <a:rPr lang="en-US" baseline="0" dirty="0" smtClean="0"/>
              <a:t> is part of our team.  We’re working together more and more.</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have great system administrators.</a:t>
            </a:r>
          </a:p>
          <a:p>
            <a:endParaRPr lang="en-US" baseline="0" dirty="0" smtClean="0"/>
          </a:p>
          <a:p>
            <a:r>
              <a:rPr lang="en-US" baseline="0" dirty="0" smtClean="0"/>
              <a:t>We do go back and forth on how involved the system admin is in running </a:t>
            </a:r>
            <a:r>
              <a:rPr lang="en-US" baseline="0" dirty="0" err="1" smtClean="0"/>
              <a:t>Zope</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I’ve heard a</a:t>
            </a:r>
            <a:r>
              <a:rPr lang="en-US" baseline="0" dirty="0" smtClean="0"/>
              <a:t> number of university types argue the other way – for instance the UW Libraries chose one site, to simplify administrative time.</a:t>
            </a:r>
          </a:p>
          <a:p>
            <a:endParaRPr lang="en-US" baseline="0" dirty="0" smtClean="0"/>
          </a:p>
          <a:p>
            <a:r>
              <a:rPr lang="en-US" baseline="0" dirty="0" smtClean="0"/>
              <a:t>If you’re offering choices in site configuration, many sites may be easier.</a:t>
            </a:r>
            <a:endParaRPr lang="en-US" dirty="0"/>
          </a:p>
        </p:txBody>
      </p:sp>
      <p:sp>
        <p:nvSpPr>
          <p:cNvPr id="4" name="Slide Number Placeholder 3"/>
          <p:cNvSpPr>
            <a:spLocks noGrp="1"/>
          </p:cNvSpPr>
          <p:nvPr>
            <p:ph type="sldNum" sz="quarter" idx="10"/>
          </p:nvPr>
        </p:nvSpPr>
        <p:spPr/>
        <p:txBody>
          <a:bodyPr/>
          <a:lstStyle/>
          <a:p>
            <a:fld id="{DE2AF6EE-69C9-EA4A-A6D5-BAE6154955A4}" type="slidenum">
              <a:rPr lang="en-US" smtClean="0"/>
              <a:pPr/>
              <a:t>11</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It’s very difficult to get users to test upgrades.   They seem happy to trust that we’ll get it right.</a:t>
            </a:r>
          </a:p>
        </p:txBody>
      </p:sp>
      <p:sp>
        <p:nvSpPr>
          <p:cNvPr id="4" name="Slide Number Placeholder 3"/>
          <p:cNvSpPr>
            <a:spLocks noGrp="1"/>
          </p:cNvSpPr>
          <p:nvPr>
            <p:ph type="sldNum" sz="quarter" idx="10"/>
          </p:nvPr>
        </p:nvSpPr>
        <p:spPr/>
        <p:txBody>
          <a:bodyPr/>
          <a:lstStyle/>
          <a:p>
            <a:fld id="{DE2AF6EE-69C9-EA4A-A6D5-BAE6154955A4}" type="slidenum">
              <a:rPr lang="en-US" smtClean="0"/>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27094"/>
            <a:ext cx="7772400" cy="1470025"/>
          </a:xfrm>
        </p:spPr>
        <p:txBody>
          <a:bodyPr anchor="b" anchorCtr="0"/>
          <a:lstStyle>
            <a:lvl1pPr>
              <a:defRPr sz="5400">
                <a:gradFill>
                  <a:gsLst>
                    <a:gs pos="0">
                      <a:schemeClr val="tx2"/>
                    </a:gs>
                    <a:gs pos="100000">
                      <a:schemeClr val="tx2">
                        <a:lumMod val="75000"/>
                      </a:schemeClr>
                    </a:gs>
                  </a:gsLst>
                  <a:lin ang="5400000" scaled="0"/>
                </a:gradFill>
                <a:effectLst>
                  <a:outerShdw blurRad="50800" dist="25400" dir="5400000" algn="t" rotWithShape="0">
                    <a:prstClr val="black">
                      <a:alpha val="40000"/>
                    </a:prstClr>
                  </a:outerShdw>
                </a:effectLst>
              </a:defRPr>
            </a:lvl1pPr>
          </a:lstStyle>
          <a:p>
            <a:r>
              <a:rPr lang="en-US" smtClean="0"/>
              <a:t>Click to edit Master title style</a:t>
            </a:r>
            <a:endParaRPr/>
          </a:p>
        </p:txBody>
      </p:sp>
      <p:sp>
        <p:nvSpPr>
          <p:cNvPr id="3" name="Subtitle 2"/>
          <p:cNvSpPr>
            <a:spLocks noGrp="1"/>
          </p:cNvSpPr>
          <p:nvPr>
            <p:ph type="subTitle" idx="1"/>
          </p:nvPr>
        </p:nvSpPr>
        <p:spPr>
          <a:xfrm>
            <a:off x="685801" y="3810000"/>
            <a:ext cx="7770812" cy="1752600"/>
          </a:xfrm>
        </p:spPr>
        <p:txBody>
          <a:bodyPr>
            <a:normAutofit/>
          </a:bodyPr>
          <a:lstStyle>
            <a:lvl1pPr marL="0" indent="0" algn="ctr">
              <a:buNone/>
              <a:defRPr sz="1600">
                <a:gradFill>
                  <a:gsLst>
                    <a:gs pos="0">
                      <a:schemeClr val="tx2"/>
                    </a:gs>
                    <a:gs pos="100000">
                      <a:schemeClr val="tx2">
                        <a:lumMod val="75000"/>
                      </a:schemeClr>
                    </a:gs>
                  </a:gsLst>
                  <a:lin ang="5400000" scaled="0"/>
                </a:gradFill>
                <a:effectLst>
                  <a:outerShdw blurRad="50800" dist="38100" dir="5400000" algn="t"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5" name="Footer Placeholder 4"/>
          <p:cNvSpPr>
            <a:spLocks noGrp="1"/>
          </p:cNvSpPr>
          <p:nvPr>
            <p:ph type="ftr" sz="quarter" idx="11"/>
          </p:nvPr>
        </p:nvSpPr>
        <p:spPr/>
        <p:txBody>
          <a:bodyPr/>
          <a:lstStyle/>
          <a:p>
            <a:endParaRPr kumimoji="0" lang="en-US" dirty="0"/>
          </a:p>
        </p:txBody>
      </p:sp>
      <p:pic>
        <p:nvPicPr>
          <p:cNvPr id="7" name="Picture 6" descr="CoverGlyph.png"/>
          <p:cNvPicPr>
            <a:picLocks noChangeAspect="1"/>
          </p:cNvPicPr>
          <p:nvPr/>
        </p:nvPicPr>
        <p:blipFill>
          <a:blip r:embed="rId2"/>
          <a:stretch>
            <a:fillRect/>
          </a:stretch>
        </p:blipFill>
        <p:spPr>
          <a:xfrm>
            <a:off x="4010025" y="3048000"/>
            <a:ext cx="1123950" cy="771525"/>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738282"/>
            <a:ext cx="7770813" cy="1048870"/>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286000" y="457200"/>
            <a:ext cx="4572000" cy="3173506"/>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a:p>
        </p:txBody>
      </p:sp>
      <p:sp>
        <p:nvSpPr>
          <p:cNvPr id="4" name="Text Placeholder 3"/>
          <p:cNvSpPr>
            <a:spLocks noGrp="1"/>
          </p:cNvSpPr>
          <p:nvPr>
            <p:ph type="body" sz="half" idx="2"/>
          </p:nvPr>
        </p:nvSpPr>
        <p:spPr>
          <a:xfrm>
            <a:off x="685800" y="5181600"/>
            <a:ext cx="7770813" cy="685800"/>
          </a:xfrm>
        </p:spPr>
        <p:txBody>
          <a:bodyPr vert="horz" lIns="91440" tIns="45720" rIns="91440" bIns="45720" rtlCol="0">
            <a:normAutofit/>
          </a:bodyPr>
          <a:lstStyle>
            <a:lvl1pPr marL="0" indent="0" algn="ctr">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F670A80-E872-44E8-BC8C-884F2AA07922}" type="slidenum">
              <a:rPr smtClean="0"/>
              <a:pPr/>
              <a:t>‹#›</a:t>
            </a:fld>
            <a:endParaRPr/>
          </a:p>
        </p:txBody>
      </p:sp>
      <p:pic>
        <p:nvPicPr>
          <p:cNvPr id="10" name="Picture 9" descr="HR-Glyph.png"/>
          <p:cNvPicPr>
            <a:picLocks noChangeAspect="1"/>
          </p:cNvPicPr>
          <p:nvPr/>
        </p:nvPicPr>
        <p:blipFill>
          <a:blip r:embed="rId2"/>
          <a:stretch>
            <a:fillRect/>
          </a:stretch>
        </p:blipFill>
        <p:spPr>
          <a:xfrm>
            <a:off x="3705225" y="4793316"/>
            <a:ext cx="1733550" cy="428625"/>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1974DF9-AD47-4691-BA21-BBFCE3637A9A}" type="slidenum">
              <a:rPr kumimoji="0" lang="en-US" smtClean="0"/>
              <a:pPr/>
              <a:t>‹#›</a:t>
            </a:fld>
            <a:endParaRPr kumimoji="0" lang="en-US" dirty="0"/>
          </a:p>
        </p:txBody>
      </p:sp>
      <p:pic>
        <p:nvPicPr>
          <p:cNvPr id="8" name="Picture 7" descr="HR-Glyph.png"/>
          <p:cNvPicPr>
            <a:picLocks noChangeAspect="1"/>
          </p:cNvPicPr>
          <p:nvPr/>
        </p:nvPicPr>
        <p:blipFill>
          <a:blip r:embed="rId2"/>
          <a:stretch>
            <a:fillRect/>
          </a:stretch>
        </p:blipFill>
        <p:spPr>
          <a:xfrm>
            <a:off x="3705225" y="1524000"/>
            <a:ext cx="1733550" cy="428625"/>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7882"/>
            <a:ext cx="1524000" cy="5325036"/>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7882"/>
            <a:ext cx="5889812" cy="53250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1974DF9-AD47-4691-BA21-BBFCE3637A9A}" type="slidenum">
              <a:rPr kumimoji="0" lang="en-US" smtClean="0"/>
              <a:pPr/>
              <a:t>‹#›</a:t>
            </a:fld>
            <a:endParaRPr kumimoji="0" lang="en-US" dirty="0"/>
          </a:p>
        </p:txBody>
      </p:sp>
      <p:pic>
        <p:nvPicPr>
          <p:cNvPr id="8" name="Picture 7" descr="HR-Glyph.png"/>
          <p:cNvPicPr>
            <a:picLocks noChangeAspect="1"/>
          </p:cNvPicPr>
          <p:nvPr/>
        </p:nvPicPr>
        <p:blipFill>
          <a:blip r:embed="rId2"/>
          <a:stretch>
            <a:fillRect/>
          </a:stretch>
        </p:blipFill>
        <p:spPr>
          <a:xfrm rot="5400000">
            <a:off x="6093479" y="3214688"/>
            <a:ext cx="1733550" cy="428625"/>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1974DF9-AD47-4691-BA21-BBFCE3637A9A}" type="slidenum">
              <a:rPr kumimoji="0" lang="en-US" smtClean="0"/>
              <a:pPr/>
              <a:t>‹#›</a:t>
            </a:fld>
            <a:endParaRPr kumimoji="0" lang="en-US" dirty="0"/>
          </a:p>
        </p:txBody>
      </p:sp>
      <p:pic>
        <p:nvPicPr>
          <p:cNvPr id="9" name="Picture 8" descr="HR-Glyph.png"/>
          <p:cNvPicPr>
            <a:picLocks noChangeAspect="1"/>
          </p:cNvPicPr>
          <p:nvPr/>
        </p:nvPicPr>
        <p:blipFill>
          <a:blip r:embed="rId2"/>
          <a:stretch>
            <a:fillRect/>
          </a:stretch>
        </p:blipFill>
        <p:spPr>
          <a:xfrm>
            <a:off x="3705225" y="1524000"/>
            <a:ext cx="1733550" cy="428625"/>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626440"/>
            <a:ext cx="7770813" cy="1472184"/>
          </a:xfrm>
        </p:spPr>
        <p:txBody>
          <a:bodyPr anchor="b" anchorCtr="0"/>
          <a:lstStyle>
            <a:lvl1pPr algn="ctr">
              <a:defRPr sz="5400" b="0" i="0" cap="none" baseline="0"/>
            </a:lvl1pPr>
          </a:lstStyle>
          <a:p>
            <a:r>
              <a:rPr lang="en-US" smtClean="0"/>
              <a:t>Click to edit Master title style</a:t>
            </a:r>
            <a:endParaRPr/>
          </a:p>
        </p:txBody>
      </p:sp>
      <p:sp>
        <p:nvSpPr>
          <p:cNvPr id="3" name="Text Placeholder 2"/>
          <p:cNvSpPr>
            <a:spLocks noGrp="1"/>
          </p:cNvSpPr>
          <p:nvPr>
            <p:ph type="body" idx="1"/>
          </p:nvPr>
        </p:nvSpPr>
        <p:spPr>
          <a:xfrm>
            <a:off x="685800" y="3813048"/>
            <a:ext cx="7770813" cy="1755648"/>
          </a:xfrm>
        </p:spPr>
        <p:txBody>
          <a:bodyPr anchor="t" anchorCtr="0">
            <a:normAutofit/>
          </a:bodyPr>
          <a:lstStyle>
            <a:lvl1pPr marL="0" indent="0" algn="ctr">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1974DF9-AD47-4691-BA21-BBFCE3637A9A}" type="slidenum">
              <a:rPr kumimoji="0" lang="en-US" smtClean="0"/>
              <a:pPr/>
              <a:t>‹#›</a:t>
            </a:fld>
            <a:endParaRPr kumimoji="0" lang="en-US" dirty="0"/>
          </a:p>
        </p:txBody>
      </p:sp>
      <p:pic>
        <p:nvPicPr>
          <p:cNvPr id="7" name="Picture 6" descr="Glyph-SectionHeader.png"/>
          <p:cNvPicPr>
            <a:picLocks noChangeAspect="1"/>
          </p:cNvPicPr>
          <p:nvPr/>
        </p:nvPicPr>
        <p:blipFill>
          <a:blip r:embed="rId2"/>
          <a:stretch>
            <a:fillRect/>
          </a:stretch>
        </p:blipFill>
        <p:spPr>
          <a:xfrm>
            <a:off x="4038600" y="3174066"/>
            <a:ext cx="1066800" cy="59055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2209801"/>
            <a:ext cx="3657600" cy="36576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800600" y="2209801"/>
            <a:ext cx="3657600" cy="36576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91974DF9-AD47-4691-BA21-BBFCE3637A9A}" type="slidenum">
              <a:rPr kumimoji="0" lang="en-US" smtClean="0"/>
              <a:pPr/>
              <a:t>‹#›</a:t>
            </a:fld>
            <a:endParaRPr kumimoji="0" lang="en-US" dirty="0"/>
          </a:p>
        </p:txBody>
      </p:sp>
      <p:pic>
        <p:nvPicPr>
          <p:cNvPr id="11" name="Picture 10" descr="HR-Glyph.png"/>
          <p:cNvPicPr>
            <a:picLocks noChangeAspect="1"/>
          </p:cNvPicPr>
          <p:nvPr/>
        </p:nvPicPr>
        <p:blipFill>
          <a:blip r:embed="rId2"/>
          <a:stretch>
            <a:fillRect/>
          </a:stretch>
        </p:blipFill>
        <p:spPr>
          <a:xfrm>
            <a:off x="3705225" y="1524000"/>
            <a:ext cx="1733550" cy="428625"/>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2027238"/>
            <a:ext cx="3657600" cy="639762"/>
          </a:xfrm>
        </p:spPr>
        <p:txBody>
          <a:bodyPr anchor="ctr" anchorCtr="0"/>
          <a:lstStyle>
            <a:lvl1pPr marL="0" indent="0" algn="ctr">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819400"/>
            <a:ext cx="3657600" cy="3048000"/>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800600" y="2027238"/>
            <a:ext cx="3657600" cy="639762"/>
          </a:xfrm>
        </p:spPr>
        <p:txBody>
          <a:bodyPr anchor="ctr" anchorCtr="0"/>
          <a:lstStyle>
            <a:lvl1pPr marL="0" indent="0" algn="ctr">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2819400"/>
            <a:ext cx="3657600" cy="3048000"/>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91974DF9-AD47-4691-BA21-BBFCE3637A9A}" type="slidenum">
              <a:rPr kumimoji="0" lang="en-US" smtClean="0"/>
              <a:pPr/>
              <a:t>‹#›</a:t>
            </a:fld>
            <a:endParaRPr kumimoji="0" lang="en-US" dirty="0"/>
          </a:p>
        </p:txBody>
      </p:sp>
      <p:pic>
        <p:nvPicPr>
          <p:cNvPr id="13" name="Picture 12" descr="HR-Glyph.png"/>
          <p:cNvPicPr>
            <a:picLocks noChangeAspect="1"/>
          </p:cNvPicPr>
          <p:nvPr/>
        </p:nvPicPr>
        <p:blipFill>
          <a:blip r:embed="rId2"/>
          <a:stretch>
            <a:fillRect/>
          </a:stretch>
        </p:blipFill>
        <p:spPr>
          <a:xfrm>
            <a:off x="3705225" y="1524000"/>
            <a:ext cx="1733550" cy="42862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91974DF9-AD47-4691-BA21-BBFCE3637A9A}" type="slidenum">
              <a:rPr kumimoji="0" lang="en-US" smtClean="0"/>
              <a:pPr/>
              <a:t>‹#›</a:t>
            </a:fld>
            <a:endParaRPr kumimoji="0" lang="en-US" dirty="0"/>
          </a:p>
        </p:txBody>
      </p:sp>
      <p:pic>
        <p:nvPicPr>
          <p:cNvPr id="7" name="Picture 6" descr="HR-Glyph.png"/>
          <p:cNvPicPr>
            <a:picLocks noChangeAspect="1"/>
          </p:cNvPicPr>
          <p:nvPr/>
        </p:nvPicPr>
        <p:blipFill>
          <a:blip r:embed="rId2"/>
          <a:stretch>
            <a:fillRect/>
          </a:stretch>
        </p:blipFill>
        <p:spPr>
          <a:xfrm>
            <a:off x="3705225" y="1524000"/>
            <a:ext cx="1733550" cy="428625"/>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91974DF9-AD47-4691-BA21-BBFCE3637A9A}" type="slidenum">
              <a:rPr kumimoji="0" lang="en-US" smtClean="0"/>
              <a:pPr/>
              <a:t>‹#›</a:t>
            </a:fld>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6" y="914400"/>
            <a:ext cx="3657600" cy="1162050"/>
          </a:xfrm>
        </p:spPr>
        <p:txBody>
          <a:bodyPr anchor="b"/>
          <a:lstStyle>
            <a:lvl1pPr algn="ctr">
              <a:defRPr sz="3800" b="0"/>
            </a:lvl1pPr>
          </a:lstStyle>
          <a:p>
            <a:r>
              <a:rPr lang="en-US" smtClean="0"/>
              <a:t>Click to edit Master title style</a:t>
            </a:r>
            <a:endParaRPr/>
          </a:p>
        </p:txBody>
      </p:sp>
      <p:sp>
        <p:nvSpPr>
          <p:cNvPr id="3" name="Content Placeholder 2"/>
          <p:cNvSpPr>
            <a:spLocks noGrp="1"/>
          </p:cNvSpPr>
          <p:nvPr>
            <p:ph idx="1"/>
          </p:nvPr>
        </p:nvSpPr>
        <p:spPr>
          <a:xfrm>
            <a:off x="4796118" y="457199"/>
            <a:ext cx="3657600" cy="5410201"/>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58906" y="2590799"/>
            <a:ext cx="3657600" cy="2895601"/>
          </a:xfrm>
        </p:spPr>
        <p:txBody>
          <a:bodyPr>
            <a:normAutofit/>
          </a:bodyPr>
          <a:lstStyle>
            <a:lvl1pPr marL="0" indent="0" algn="ctr">
              <a:lnSpc>
                <a:spcPct val="110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91974DF9-AD47-4691-BA21-BBFCE3637A9A}" type="slidenum">
              <a:rPr kumimoji="0" lang="en-US" smtClean="0"/>
              <a:pPr/>
              <a:t>‹#›</a:t>
            </a:fld>
            <a:endParaRPr kumimoji="0" lang="en-US" dirty="0"/>
          </a:p>
        </p:txBody>
      </p:sp>
      <p:pic>
        <p:nvPicPr>
          <p:cNvPr id="9" name="Picture 8" descr="HR-Glyph.png"/>
          <p:cNvPicPr>
            <a:picLocks noChangeAspect="1"/>
          </p:cNvPicPr>
          <p:nvPr/>
        </p:nvPicPr>
        <p:blipFill>
          <a:blip r:embed="rId2"/>
          <a:stretch>
            <a:fillRect/>
          </a:stretch>
        </p:blipFill>
        <p:spPr>
          <a:xfrm>
            <a:off x="1620931" y="2119312"/>
            <a:ext cx="1733550" cy="42862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9013" y="914400"/>
            <a:ext cx="3657600" cy="1161288"/>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58906" y="457200"/>
            <a:ext cx="3657600" cy="5413248"/>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a:p>
        </p:txBody>
      </p:sp>
      <p:sp>
        <p:nvSpPr>
          <p:cNvPr id="4" name="Text Placeholder 3"/>
          <p:cNvSpPr>
            <a:spLocks noGrp="1"/>
          </p:cNvSpPr>
          <p:nvPr>
            <p:ph type="body" sz="half" idx="2"/>
          </p:nvPr>
        </p:nvSpPr>
        <p:spPr>
          <a:xfrm>
            <a:off x="4799013" y="2587752"/>
            <a:ext cx="3657600" cy="2898648"/>
          </a:xfrm>
        </p:spPr>
        <p:txBody>
          <a:bodyPr vert="horz" lIns="91440" tIns="45720" rIns="91440" bIns="45720" rtlCol="0">
            <a:normAutofit/>
          </a:bodyPr>
          <a:lstStyle>
            <a:lvl1pPr marL="0" indent="0" algn="ctr">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C699CB88-5E1A-4FAC-892A-60949ACB1F6F}" type="datetimeFigureOut">
              <a:rPr lang="en-US" smtClean="0"/>
              <a:pPr/>
              <a:t>3/7/08</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91974DF9-AD47-4691-BA21-BBFCE3637A9A}" type="slidenum">
              <a:rPr kumimoji="0" lang="en-US" smtClean="0"/>
              <a:pPr/>
              <a:t>‹#›</a:t>
            </a:fld>
            <a:endParaRPr kumimoji="0" lang="en-US" dirty="0"/>
          </a:p>
        </p:txBody>
      </p:sp>
      <p:pic>
        <p:nvPicPr>
          <p:cNvPr id="10" name="Picture 9" descr="HR-Glyph.png"/>
          <p:cNvPicPr>
            <a:picLocks noChangeAspect="1"/>
          </p:cNvPicPr>
          <p:nvPr/>
        </p:nvPicPr>
        <p:blipFill>
          <a:blip r:embed="rId2"/>
          <a:stretch>
            <a:fillRect/>
          </a:stretch>
        </p:blipFill>
        <p:spPr>
          <a:xfrm>
            <a:off x="5761576" y="2119312"/>
            <a:ext cx="1733550" cy="428625"/>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theme" Target="../theme/theme1.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4305300" y="6289115"/>
            <a:ext cx="533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91974DF9-AD47-4691-BA21-BBFCE3637A9A}" type="slidenum">
              <a:rPr kumimoji="0" lang="en-US" smtClean="0"/>
              <a:pPr/>
              <a:t>‹#›</a:t>
            </a:fld>
            <a:endParaRPr kumimoji="0" lang="en-US" dirty="0"/>
          </a:p>
        </p:txBody>
      </p:sp>
      <p:sp>
        <p:nvSpPr>
          <p:cNvPr id="2" name="Title Placeholder 1"/>
          <p:cNvSpPr>
            <a:spLocks noGrp="1"/>
          </p:cNvSpPr>
          <p:nvPr>
            <p:ph type="title"/>
          </p:nvPr>
        </p:nvSpPr>
        <p:spPr>
          <a:xfrm>
            <a:off x="685800" y="67236"/>
            <a:ext cx="7770813" cy="1371600"/>
          </a:xfrm>
          <a:prstGeom prst="rect">
            <a:avLst/>
          </a:prstGeom>
          <a:effectLst/>
        </p:spPr>
        <p:txBody>
          <a:bodyPr vert="horz" lIns="91440" tIns="45720" rIns="91440" bIns="45720" rtlCol="0" anchor="ctr" anchorCtr="0">
            <a:noAutofit/>
          </a:bodyPr>
          <a:lstStyle/>
          <a:p>
            <a:r>
              <a:rPr lang="en-US" smtClean="0"/>
              <a:t>Click to edit Master title style</a:t>
            </a:r>
            <a:endParaRPr/>
          </a:p>
        </p:txBody>
      </p:sp>
      <p:sp>
        <p:nvSpPr>
          <p:cNvPr id="3" name="Text Placeholder 2"/>
          <p:cNvSpPr>
            <a:spLocks noGrp="1"/>
          </p:cNvSpPr>
          <p:nvPr>
            <p:ph type="body" idx="1"/>
          </p:nvPr>
        </p:nvSpPr>
        <p:spPr>
          <a:xfrm>
            <a:off x="685800" y="2209800"/>
            <a:ext cx="7770813" cy="3657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400800" y="6289115"/>
            <a:ext cx="237564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9CB88-5E1A-4FAC-892A-60949ACB1F6F}" type="datetimeFigureOut">
              <a:rPr lang="en-US" smtClean="0"/>
              <a:pPr/>
              <a:t>3/7/08</a:t>
            </a:fld>
            <a:endParaRPr lang="en-US" dirty="0"/>
          </a:p>
        </p:txBody>
      </p:sp>
      <p:sp>
        <p:nvSpPr>
          <p:cNvPr id="5" name="Footer Placeholder 4"/>
          <p:cNvSpPr>
            <a:spLocks noGrp="1"/>
          </p:cNvSpPr>
          <p:nvPr>
            <p:ph type="ftr" sz="quarter" idx="3"/>
          </p:nvPr>
        </p:nvSpPr>
        <p:spPr>
          <a:xfrm>
            <a:off x="349624" y="6289115"/>
            <a:ext cx="315557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0" lang="en-US" dirty="0"/>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 r:id="rId12"/>
  </p:sldLayoutIdLst>
  <p:txStyles>
    <p:titleStyle>
      <a:lvl1pPr algn="ctr" defTabSz="914400" rtl="0" eaLnBrk="1" latinLnBrk="0" hangingPunct="1">
        <a:spcBef>
          <a:spcPct val="0"/>
        </a:spcBef>
        <a:buNone/>
        <a:defRPr sz="5000" kern="1200">
          <a:solidFill>
            <a:schemeClr val="tx2"/>
          </a:solidFill>
          <a:effectLst>
            <a:outerShdw blurRad="38100" dist="12700" algn="l" rotWithShape="0">
              <a:prstClr val="black">
                <a:alpha val="40000"/>
              </a:prstClr>
            </a:outerShdw>
          </a:effectLst>
          <a:latin typeface="+mj-lt"/>
          <a:ea typeface="+mj-ea"/>
          <a:cs typeface="+mj-cs"/>
        </a:defRPr>
      </a:lvl1pPr>
    </p:titleStyle>
    <p:bodyStyle>
      <a:lvl1pPr marL="457200" indent="-457200" algn="l" defTabSz="914400" rtl="0" eaLnBrk="1" latinLnBrk="0" hangingPunct="1">
        <a:spcBef>
          <a:spcPts val="2000"/>
        </a:spcBef>
        <a:buClr>
          <a:schemeClr val="accent3"/>
        </a:buClr>
        <a:buFont typeface="Wingdings" pitchFamily="2" charset="2"/>
        <a:buChar char=""/>
        <a:defRPr sz="2400" kern="1200">
          <a:solidFill>
            <a:schemeClr val="tx2"/>
          </a:solidFill>
          <a:latin typeface="+mn-lt"/>
          <a:ea typeface="+mn-ea"/>
          <a:cs typeface="+mn-cs"/>
        </a:defRPr>
      </a:lvl1pPr>
      <a:lvl2pPr marL="914400" indent="-457200" algn="l" defTabSz="914400" rtl="0" eaLnBrk="1" latinLnBrk="0" hangingPunct="1">
        <a:spcBef>
          <a:spcPts val="600"/>
        </a:spcBef>
        <a:buClr>
          <a:schemeClr val="accent3">
            <a:lumMod val="50000"/>
          </a:schemeClr>
        </a:buClr>
        <a:buFont typeface="Wingdings" pitchFamily="2" charset="2"/>
        <a:buChar char=""/>
        <a:defRPr sz="2200" kern="1200">
          <a:solidFill>
            <a:schemeClr val="tx2"/>
          </a:solidFill>
          <a:latin typeface="+mn-lt"/>
          <a:ea typeface="+mn-ea"/>
          <a:cs typeface="+mn-cs"/>
        </a:defRPr>
      </a:lvl2pPr>
      <a:lvl3pPr marL="1371600" indent="-457200" algn="l" defTabSz="914400" rtl="0" eaLnBrk="1" latinLnBrk="0" hangingPunct="1">
        <a:spcBef>
          <a:spcPts val="600"/>
        </a:spcBef>
        <a:buClr>
          <a:schemeClr val="accent3"/>
        </a:buClr>
        <a:buFont typeface="Wingdings" pitchFamily="2" charset="2"/>
        <a:buChar char=""/>
        <a:defRPr sz="2000" kern="1200">
          <a:solidFill>
            <a:schemeClr val="tx2"/>
          </a:solidFill>
          <a:latin typeface="+mn-lt"/>
          <a:ea typeface="+mn-ea"/>
          <a:cs typeface="+mn-cs"/>
        </a:defRPr>
      </a:lvl3pPr>
      <a:lvl4pPr marL="1828800" indent="-457200" algn="l" defTabSz="914400" rtl="0" eaLnBrk="1" latinLnBrk="0" hangingPunct="1">
        <a:spcBef>
          <a:spcPts val="600"/>
        </a:spcBef>
        <a:buClr>
          <a:schemeClr val="accent3">
            <a:lumMod val="50000"/>
          </a:schemeClr>
        </a:buClr>
        <a:buFont typeface="Wingdings" pitchFamily="2" charset="2"/>
        <a:buChar char=""/>
        <a:defRPr sz="1800" kern="1200">
          <a:solidFill>
            <a:schemeClr val="tx2"/>
          </a:solidFill>
          <a:latin typeface="+mn-lt"/>
          <a:ea typeface="+mn-ea"/>
          <a:cs typeface="+mn-cs"/>
        </a:defRPr>
      </a:lvl4pPr>
      <a:lvl5pPr marL="2286000" indent="-457200" algn="l" defTabSz="914400" rtl="0" eaLnBrk="1" latinLnBrk="0" hangingPunct="1">
        <a:spcBef>
          <a:spcPts val="600"/>
        </a:spcBef>
        <a:buClr>
          <a:schemeClr val="accent3"/>
        </a:buClr>
        <a:buFont typeface="Wingdings" pitchFamily="2" charset="2"/>
        <a:buChar char=""/>
        <a:defRPr sz="18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Plone on a Budget</a:t>
            </a:r>
            <a:br>
              <a:rPr lang="en-US" dirty="0" smtClean="0"/>
            </a:br>
            <a:endParaRPr lang="en-US" dirty="0"/>
          </a:p>
        </p:txBody>
      </p:sp>
      <p:sp>
        <p:nvSpPr>
          <p:cNvPr id="3" name="Subtitle 2"/>
          <p:cNvSpPr>
            <a:spLocks noGrp="1"/>
          </p:cNvSpPr>
          <p:nvPr>
            <p:ph type="subTitle" idx="1"/>
          </p:nvPr>
        </p:nvSpPr>
        <p:spPr/>
        <p:txBody>
          <a:bodyPr>
            <a:normAutofit/>
          </a:bodyPr>
          <a:lstStyle/>
          <a:p>
            <a:r>
              <a:rPr lang="en-US" dirty="0" smtClean="0"/>
              <a:t>How we do it in UW Technology at the University of Washington</a:t>
            </a:r>
          </a:p>
          <a:p>
            <a:r>
              <a:rPr lang="en-US" dirty="0" smtClean="0"/>
              <a:t>Melody Winkle</a:t>
            </a:r>
          </a:p>
          <a:p>
            <a:r>
              <a:rPr lang="en-US" dirty="0" smtClean="0"/>
              <a:t>March 12, 2008</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Hosting</a:t>
            </a:r>
            <a:endParaRPr lang="en-US" dirty="0"/>
          </a:p>
        </p:txBody>
      </p:sp>
      <p:sp>
        <p:nvSpPr>
          <p:cNvPr id="3" name="Content Placeholder 2"/>
          <p:cNvSpPr>
            <a:spLocks noGrp="1"/>
          </p:cNvSpPr>
          <p:nvPr>
            <p:ph idx="1"/>
          </p:nvPr>
        </p:nvSpPr>
        <p:spPr/>
        <p:txBody>
          <a:bodyPr/>
          <a:lstStyle/>
          <a:p>
            <a:r>
              <a:rPr lang="en-US" dirty="0" smtClean="0"/>
              <a:t>Good hosting matters</a:t>
            </a:r>
          </a:p>
          <a:p>
            <a:r>
              <a:rPr lang="en-US" dirty="0" smtClean="0"/>
              <a:t>This is an area where we excel </a:t>
            </a:r>
          </a:p>
          <a:p>
            <a:r>
              <a:rPr lang="en-US" dirty="0" smtClean="0"/>
              <a:t>If you don’t, paying a hosting provider is an option</a:t>
            </a:r>
          </a:p>
          <a:p>
            <a:r>
              <a:rPr lang="en-US" dirty="0" smtClean="0"/>
              <a:t>Costs</a:t>
            </a:r>
          </a:p>
          <a:p>
            <a:r>
              <a:rPr lang="en-US" dirty="0" smtClean="0"/>
              <a:t>Data privacy, policies may be an issue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Site or Many</a:t>
            </a:r>
            <a:endParaRPr lang="en-US" dirty="0"/>
          </a:p>
        </p:txBody>
      </p:sp>
      <p:sp>
        <p:nvSpPr>
          <p:cNvPr id="3" name="Content Placeholder 2"/>
          <p:cNvSpPr>
            <a:spLocks noGrp="1"/>
          </p:cNvSpPr>
          <p:nvPr>
            <p:ph idx="1"/>
          </p:nvPr>
        </p:nvSpPr>
        <p:spPr/>
        <p:txBody>
          <a:bodyPr/>
          <a:lstStyle/>
          <a:p>
            <a:r>
              <a:rPr lang="en-US" dirty="0" smtClean="0"/>
              <a:t>Which is cheaper and easier?</a:t>
            </a:r>
          </a:p>
          <a:p>
            <a:r>
              <a:rPr lang="en-US" dirty="0" smtClean="0"/>
              <a:t>You can argue either way</a:t>
            </a:r>
          </a:p>
          <a:p>
            <a:r>
              <a:rPr lang="en-US" dirty="0" smtClean="0"/>
              <a:t>I think many sites are simpler, especially if you have custom navigation needs or fine-grained access controls</a:t>
            </a:r>
          </a:p>
          <a:p>
            <a:r>
              <a:rPr lang="en-US" dirty="0" smtClean="0"/>
              <a:t>If you have more sites, you can depend on your site managers to handle a certain amount of configuration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a:t>
            </a:r>
            <a:r>
              <a:rPr lang="en-US" dirty="0" err="1" smtClean="0"/>
              <a:t>Zope</a:t>
            </a:r>
            <a:r>
              <a:rPr lang="en-US" dirty="0" smtClean="0"/>
              <a:t> or Many</a:t>
            </a:r>
            <a:endParaRPr lang="en-US" dirty="0"/>
          </a:p>
        </p:txBody>
      </p:sp>
      <p:sp>
        <p:nvSpPr>
          <p:cNvPr id="3" name="Content Placeholder 2"/>
          <p:cNvSpPr>
            <a:spLocks noGrp="1"/>
          </p:cNvSpPr>
          <p:nvPr>
            <p:ph idx="1"/>
          </p:nvPr>
        </p:nvSpPr>
        <p:spPr/>
        <p:txBody>
          <a:bodyPr/>
          <a:lstStyle/>
          <a:p>
            <a:r>
              <a:rPr lang="en-US" dirty="0" smtClean="0"/>
              <a:t>Currently we have one production </a:t>
            </a:r>
            <a:r>
              <a:rPr lang="en-US" dirty="0" err="1" smtClean="0"/>
              <a:t>Zope</a:t>
            </a:r>
            <a:r>
              <a:rPr lang="en-US" dirty="0" smtClean="0"/>
              <a:t> instance</a:t>
            </a:r>
          </a:p>
          <a:p>
            <a:r>
              <a:rPr lang="en-US" dirty="0" smtClean="0"/>
              <a:t>This won’t work for future growth, so we’re working on adding support for more</a:t>
            </a:r>
          </a:p>
          <a:p>
            <a:r>
              <a:rPr lang="en-US" dirty="0" smtClean="0"/>
              <a:t>Once you support products for one group that you don’t want others to have, than it helps to isolate them on their own </a:t>
            </a:r>
            <a:r>
              <a:rPr lang="en-US" dirty="0" err="1" smtClean="0"/>
              <a:t>Zope</a:t>
            </a:r>
            <a:r>
              <a:rPr lang="en-US" dirty="0" smtClean="0"/>
              <a:t> instance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our </a:t>
            </a:r>
            <a:r>
              <a:rPr lang="en-US" dirty="0" err="1" smtClean="0"/>
              <a:t>Zopes</a:t>
            </a:r>
            <a:endParaRPr lang="en-US" dirty="0"/>
          </a:p>
        </p:txBody>
      </p:sp>
      <p:sp>
        <p:nvSpPr>
          <p:cNvPr id="3" name="Content Placeholder 2"/>
          <p:cNvSpPr>
            <a:spLocks noGrp="1"/>
          </p:cNvSpPr>
          <p:nvPr>
            <p:ph idx="1"/>
          </p:nvPr>
        </p:nvSpPr>
        <p:spPr/>
        <p:txBody>
          <a:bodyPr/>
          <a:lstStyle/>
          <a:p>
            <a:r>
              <a:rPr lang="en-US" dirty="0" smtClean="0"/>
              <a:t>One dev instance</a:t>
            </a:r>
          </a:p>
          <a:p>
            <a:r>
              <a:rPr lang="en-US" dirty="0" smtClean="0"/>
              <a:t>One </a:t>
            </a:r>
            <a:r>
              <a:rPr lang="en-US" dirty="0" err="1" smtClean="0"/>
              <a:t>eval</a:t>
            </a:r>
            <a:r>
              <a:rPr lang="en-US" dirty="0" smtClean="0"/>
              <a:t> instance (meant for site managers and other active content contributors to try upgrades)</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a:t>
            </a:r>
            <a:r>
              <a:rPr lang="en-US" dirty="0" err="1" smtClean="0"/>
              <a:t>Zope</a:t>
            </a:r>
            <a:r>
              <a:rPr lang="en-US" dirty="0" smtClean="0"/>
              <a:t> Thoughts</a:t>
            </a:r>
            <a:endParaRPr lang="en-US" dirty="0"/>
          </a:p>
        </p:txBody>
      </p:sp>
      <p:sp>
        <p:nvSpPr>
          <p:cNvPr id="3" name="Content Placeholder 2"/>
          <p:cNvSpPr>
            <a:spLocks noGrp="1"/>
          </p:cNvSpPr>
          <p:nvPr>
            <p:ph idx="1"/>
          </p:nvPr>
        </p:nvSpPr>
        <p:spPr/>
        <p:txBody>
          <a:bodyPr/>
          <a:lstStyle/>
          <a:p>
            <a:r>
              <a:rPr lang="en-US" dirty="0" err="1" smtClean="0"/>
              <a:t>Zope</a:t>
            </a:r>
            <a:r>
              <a:rPr lang="en-US" dirty="0" smtClean="0"/>
              <a:t> scares IT people, especially if they don’t have Python experience </a:t>
            </a:r>
          </a:p>
          <a:p>
            <a:r>
              <a:rPr lang="en-US" dirty="0" smtClean="0"/>
              <a:t>The ZODB makes the average database person nervous (until they realize how stable it is)</a:t>
            </a:r>
          </a:p>
          <a:p>
            <a:r>
              <a:rPr lang="en-US" dirty="0" smtClean="0"/>
              <a:t>If your CMS selection committee includes business users, the chances of choosing </a:t>
            </a:r>
            <a:r>
              <a:rPr lang="en-US" dirty="0" err="1" smtClean="0"/>
              <a:t>Plone</a:t>
            </a:r>
            <a:r>
              <a:rPr lang="en-US" dirty="0" smtClean="0"/>
              <a:t> go way up</a:t>
            </a:r>
          </a:p>
          <a:p>
            <a:r>
              <a:rPr lang="en-US" dirty="0" smtClean="0"/>
              <a:t>Otherwise you’re looking at .NET, Java, or PHP</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Zope</a:t>
            </a:r>
            <a:r>
              <a:rPr lang="en-US" dirty="0" smtClean="0"/>
              <a:t> on a Budget</a:t>
            </a:r>
            <a:endParaRPr lang="en-US" dirty="0"/>
          </a:p>
        </p:txBody>
      </p:sp>
      <p:sp>
        <p:nvSpPr>
          <p:cNvPr id="3" name="Content Placeholder 2"/>
          <p:cNvSpPr>
            <a:spLocks noGrp="1"/>
          </p:cNvSpPr>
          <p:nvPr>
            <p:ph idx="1"/>
          </p:nvPr>
        </p:nvSpPr>
        <p:spPr/>
        <p:txBody>
          <a:bodyPr/>
          <a:lstStyle/>
          <a:p>
            <a:r>
              <a:rPr lang="en-US" dirty="0" smtClean="0"/>
              <a:t>If you’re on a low budget, probably </a:t>
            </a:r>
            <a:r>
              <a:rPr lang="en-US" dirty="0" err="1" smtClean="0"/>
              <a:t>Zope</a:t>
            </a:r>
            <a:r>
              <a:rPr lang="en-US" dirty="0" smtClean="0"/>
              <a:t> will give you pause.</a:t>
            </a:r>
          </a:p>
          <a:p>
            <a:r>
              <a:rPr lang="en-US" dirty="0" smtClean="0"/>
              <a:t>Factors that will push you into the </a:t>
            </a:r>
            <a:r>
              <a:rPr lang="en-US" dirty="0" err="1" smtClean="0"/>
              <a:t>Plone</a:t>
            </a:r>
            <a:r>
              <a:rPr lang="en-US" dirty="0" smtClean="0"/>
              <a:t> camp are</a:t>
            </a:r>
          </a:p>
          <a:p>
            <a:pPr lvl="1"/>
            <a:r>
              <a:rPr lang="en-US" dirty="0" smtClean="0"/>
              <a:t>Usability for authors</a:t>
            </a:r>
          </a:p>
          <a:p>
            <a:pPr lvl="1"/>
            <a:r>
              <a:rPr lang="en-US" dirty="0" smtClean="0"/>
              <a:t>Great security</a:t>
            </a:r>
          </a:p>
          <a:p>
            <a:pPr lvl="1"/>
            <a:r>
              <a:rPr lang="en-US" dirty="0" smtClean="0"/>
              <a:t>Community</a:t>
            </a:r>
          </a:p>
          <a:p>
            <a:pPr lvl="1"/>
            <a:r>
              <a:rPr lang="en-US" dirty="0" smtClean="0"/>
              <a:t>Once you know </a:t>
            </a:r>
            <a:r>
              <a:rPr lang="en-US" dirty="0" err="1" smtClean="0"/>
              <a:t>Plone</a:t>
            </a:r>
            <a:r>
              <a:rPr lang="en-US" dirty="0" smtClean="0"/>
              <a:t>, it’s not hard.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t>
            </a:r>
            <a:endParaRPr lang="en-US" dirty="0"/>
          </a:p>
        </p:txBody>
      </p:sp>
      <p:sp>
        <p:nvSpPr>
          <p:cNvPr id="3" name="Content Placeholder 2"/>
          <p:cNvSpPr>
            <a:spLocks noGrp="1"/>
          </p:cNvSpPr>
          <p:nvPr>
            <p:ph idx="1"/>
          </p:nvPr>
        </p:nvSpPr>
        <p:spPr>
          <a:xfrm>
            <a:off x="685800" y="2286000"/>
            <a:ext cx="7770813" cy="3657600"/>
          </a:xfrm>
        </p:spPr>
        <p:txBody>
          <a:bodyPr/>
          <a:lstStyle/>
          <a:p>
            <a:r>
              <a:rPr lang="en-US" dirty="0" smtClean="0"/>
              <a:t>Custom programming isn’t cheap</a:t>
            </a:r>
          </a:p>
          <a:p>
            <a:r>
              <a:rPr lang="en-US" dirty="0" smtClean="0"/>
              <a:t>If you’re short on resources, look at out-of-the-box  options first</a:t>
            </a:r>
          </a:p>
          <a:p>
            <a:r>
              <a:rPr lang="en-US" dirty="0" err="1" smtClean="0"/>
              <a:t>Plone</a:t>
            </a:r>
            <a:r>
              <a:rPr lang="en-US" dirty="0" smtClean="0"/>
              <a:t> does a lot out of the box.</a:t>
            </a:r>
          </a:p>
          <a:p>
            <a:r>
              <a:rPr lang="en-US" dirty="0" smtClean="0"/>
              <a:t>Students are great, but think about what happens when they leave</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Development Practices</a:t>
            </a:r>
            <a:endParaRPr lang="en-US" dirty="0"/>
          </a:p>
        </p:txBody>
      </p:sp>
      <p:sp>
        <p:nvSpPr>
          <p:cNvPr id="3" name="Content Placeholder 2"/>
          <p:cNvSpPr>
            <a:spLocks noGrp="1"/>
          </p:cNvSpPr>
          <p:nvPr>
            <p:ph idx="1"/>
          </p:nvPr>
        </p:nvSpPr>
        <p:spPr/>
        <p:txBody>
          <a:bodyPr>
            <a:normAutofit fontScale="92500"/>
          </a:bodyPr>
          <a:lstStyle/>
          <a:p>
            <a:r>
              <a:rPr lang="en-US" dirty="0" smtClean="0"/>
              <a:t>Good development practices will save time down the road</a:t>
            </a:r>
          </a:p>
          <a:p>
            <a:r>
              <a:rPr lang="en-US" dirty="0" smtClean="0"/>
              <a:t>File-system development</a:t>
            </a:r>
          </a:p>
          <a:p>
            <a:r>
              <a:rPr lang="en-US" dirty="0" smtClean="0"/>
              <a:t>Version control</a:t>
            </a:r>
          </a:p>
          <a:p>
            <a:r>
              <a:rPr lang="en-US" dirty="0" smtClean="0"/>
              <a:t>Testing</a:t>
            </a:r>
            <a:endParaRPr lang="en-US" dirty="0" smtClean="0"/>
          </a:p>
          <a:p>
            <a:r>
              <a:rPr lang="en-US" dirty="0" smtClean="0"/>
              <a:t>Adequate documentation</a:t>
            </a:r>
          </a:p>
          <a:p>
            <a:r>
              <a:rPr lang="en-US" dirty="0" smtClean="0"/>
              <a:t>Good coding skills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Site Managers and the ZMI</a:t>
            </a:r>
            <a:endParaRPr lang="en-US" dirty="0"/>
          </a:p>
        </p:txBody>
      </p:sp>
      <p:sp>
        <p:nvSpPr>
          <p:cNvPr id="3" name="Content Placeholder 2"/>
          <p:cNvSpPr>
            <a:spLocks noGrp="1"/>
          </p:cNvSpPr>
          <p:nvPr>
            <p:ph idx="1"/>
          </p:nvPr>
        </p:nvSpPr>
        <p:spPr/>
        <p:txBody>
          <a:bodyPr/>
          <a:lstStyle/>
          <a:p>
            <a:r>
              <a:rPr lang="en-US" dirty="0" smtClean="0"/>
              <a:t>We let our site managers into the </a:t>
            </a:r>
            <a:r>
              <a:rPr lang="en-US" dirty="0" err="1" smtClean="0"/>
              <a:t>Zope</a:t>
            </a:r>
            <a:r>
              <a:rPr lang="en-US" dirty="0" smtClean="0"/>
              <a:t> Management Interface (ZMI)</a:t>
            </a:r>
          </a:p>
          <a:p>
            <a:r>
              <a:rPr lang="en-US" dirty="0" smtClean="0"/>
              <a:t>Most don’t touch it</a:t>
            </a:r>
          </a:p>
          <a:p>
            <a:r>
              <a:rPr lang="en-US" dirty="0" smtClean="0"/>
              <a:t>Some are quite adept at making changes</a:t>
            </a:r>
          </a:p>
          <a:p>
            <a:r>
              <a:rPr lang="en-US" dirty="0" smtClean="0"/>
              <a:t>We’ve only had a few problems with broken sites, which haven’t been difficult to fix.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Skinning</a:t>
            </a:r>
            <a:endParaRPr lang="en-US" dirty="0"/>
          </a:p>
        </p:txBody>
      </p:sp>
      <p:sp>
        <p:nvSpPr>
          <p:cNvPr id="3" name="Content Placeholder 2"/>
          <p:cNvSpPr>
            <a:spLocks noGrp="1"/>
          </p:cNvSpPr>
          <p:nvPr>
            <p:ph idx="1"/>
          </p:nvPr>
        </p:nvSpPr>
        <p:spPr/>
        <p:txBody>
          <a:bodyPr/>
          <a:lstStyle/>
          <a:p>
            <a:r>
              <a:rPr lang="en-US" dirty="0" smtClean="0"/>
              <a:t>CSS is the important skill</a:t>
            </a:r>
          </a:p>
          <a:p>
            <a:r>
              <a:rPr lang="en-US" dirty="0" smtClean="0"/>
              <a:t>This is a skill useful in many web applications</a:t>
            </a:r>
          </a:p>
          <a:p>
            <a:r>
              <a:rPr lang="en-US" dirty="0" smtClean="0"/>
              <a:t>A student can be an excellent choice for a skinner</a:t>
            </a:r>
          </a:p>
          <a:p>
            <a:r>
              <a:rPr lang="en-US" dirty="0" smtClean="0"/>
              <a:t>Do realize that you can’t expect an out-of-the-box </a:t>
            </a:r>
            <a:r>
              <a:rPr lang="en-US" dirty="0" err="1" smtClean="0"/>
              <a:t>Plone</a:t>
            </a:r>
            <a:r>
              <a:rPr lang="en-US" dirty="0" smtClean="0"/>
              <a:t> site to work with a skin developed elsewhere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UW Technology</a:t>
            </a:r>
            <a:endParaRPr lang="en-US" dirty="0"/>
          </a:p>
        </p:txBody>
      </p:sp>
      <p:sp>
        <p:nvSpPr>
          <p:cNvPr id="3" name="Content Placeholder 2"/>
          <p:cNvSpPr>
            <a:spLocks noGrp="1"/>
          </p:cNvSpPr>
          <p:nvPr>
            <p:ph idx="1"/>
          </p:nvPr>
        </p:nvSpPr>
        <p:spPr/>
        <p:txBody>
          <a:bodyPr>
            <a:normAutofit/>
          </a:bodyPr>
          <a:lstStyle/>
          <a:p>
            <a:r>
              <a:rPr lang="en-US" dirty="0" smtClean="0"/>
              <a:t>IT support for the University of Washington</a:t>
            </a:r>
          </a:p>
          <a:p>
            <a:r>
              <a:rPr lang="en-US" dirty="0" smtClean="0"/>
              <a:t>Big research university</a:t>
            </a:r>
          </a:p>
          <a:p>
            <a:r>
              <a:rPr lang="en-US" dirty="0" smtClean="0"/>
              <a:t>A lot of diversity in computing platforms and applications</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Third-Party Products</a:t>
            </a:r>
            <a:br>
              <a:rPr lang="en-US" dirty="0" smtClean="0"/>
            </a:br>
            <a:endParaRPr lang="en-US" dirty="0"/>
          </a:p>
        </p:txBody>
      </p:sp>
      <p:sp>
        <p:nvSpPr>
          <p:cNvPr id="3" name="Content Placeholder 2"/>
          <p:cNvSpPr>
            <a:spLocks noGrp="1"/>
          </p:cNvSpPr>
          <p:nvPr>
            <p:ph idx="1"/>
          </p:nvPr>
        </p:nvSpPr>
        <p:spPr/>
        <p:txBody>
          <a:bodyPr/>
          <a:lstStyle/>
          <a:p>
            <a:r>
              <a:rPr lang="en-US" dirty="0" smtClean="0"/>
              <a:t>Start cautiously</a:t>
            </a:r>
          </a:p>
          <a:p>
            <a:r>
              <a:rPr lang="en-US" dirty="0" smtClean="0"/>
              <a:t>This is advice we should have taken</a:t>
            </a:r>
          </a:p>
          <a:p>
            <a:r>
              <a:rPr lang="en-US" dirty="0" smtClean="0"/>
              <a:t>Vet the products you choose</a:t>
            </a:r>
          </a:p>
          <a:p>
            <a:r>
              <a:rPr lang="en-US" dirty="0" smtClean="0"/>
              <a:t>You will need a plan to upgrade.   They can delay your migrations when they don’t work</a:t>
            </a:r>
          </a:p>
          <a:p>
            <a:r>
              <a:rPr lang="en-US" dirty="0" smtClean="0"/>
              <a:t>It would help to easily see what products others use.</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Products </a:t>
            </a:r>
            <a:br>
              <a:rPr lang="en-US" dirty="0" smtClean="0"/>
            </a:br>
            <a:endParaRPr lang="en-US" dirty="0"/>
          </a:p>
        </p:txBody>
      </p:sp>
      <p:sp>
        <p:nvSpPr>
          <p:cNvPr id="3" name="Content Placeholder 2"/>
          <p:cNvSpPr>
            <a:spLocks noGrp="1"/>
          </p:cNvSpPr>
          <p:nvPr>
            <p:ph idx="1"/>
          </p:nvPr>
        </p:nvSpPr>
        <p:spPr/>
        <p:txBody>
          <a:bodyPr/>
          <a:lstStyle/>
          <a:p>
            <a:r>
              <a:rPr lang="en-US" dirty="0" smtClean="0"/>
              <a:t>These </a:t>
            </a:r>
            <a:r>
              <a:rPr lang="en-US" dirty="0" smtClean="0"/>
              <a:t>are a few of the products we have</a:t>
            </a:r>
          </a:p>
          <a:p>
            <a:r>
              <a:rPr lang="en-US" dirty="0" err="1" smtClean="0"/>
              <a:t>LockingWorkFlow</a:t>
            </a:r>
            <a:r>
              <a:rPr lang="en-US" dirty="0" smtClean="0"/>
              <a:t> (superseded by iterate in </a:t>
            </a:r>
            <a:r>
              <a:rPr lang="en-US" dirty="0" err="1" smtClean="0"/>
              <a:t>Plone</a:t>
            </a:r>
            <a:r>
              <a:rPr lang="en-US" dirty="0" smtClean="0"/>
              <a:t> 3)</a:t>
            </a:r>
          </a:p>
          <a:p>
            <a:r>
              <a:rPr lang="en-US" dirty="0" err="1" smtClean="0"/>
              <a:t>PloneExFile</a:t>
            </a:r>
            <a:r>
              <a:rPr lang="en-US" dirty="0" smtClean="0"/>
              <a:t> (word indexing in </a:t>
            </a:r>
            <a:r>
              <a:rPr lang="en-US" dirty="0" err="1" smtClean="0"/>
              <a:t>Plone</a:t>
            </a:r>
            <a:r>
              <a:rPr lang="en-US" dirty="0" smtClean="0"/>
              <a:t> 3) </a:t>
            </a:r>
          </a:p>
          <a:p>
            <a:r>
              <a:rPr lang="en-US" dirty="0" err="1" smtClean="0"/>
              <a:t>PloneArticle</a:t>
            </a:r>
            <a:r>
              <a:rPr lang="en-US" dirty="0" smtClean="0"/>
              <a:t> (may be a keeper)</a:t>
            </a:r>
          </a:p>
          <a:p>
            <a:r>
              <a:rPr lang="en-US" dirty="0" err="1" smtClean="0"/>
              <a:t>FCKEditor</a:t>
            </a:r>
            <a:r>
              <a:rPr lang="en-US" dirty="0" smtClean="0"/>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Architecture</a:t>
            </a:r>
            <a:endParaRPr lang="en-US" dirty="0"/>
          </a:p>
        </p:txBody>
      </p:sp>
      <p:sp>
        <p:nvSpPr>
          <p:cNvPr id="3" name="Content Placeholder 2"/>
          <p:cNvSpPr>
            <a:spLocks noGrp="1"/>
          </p:cNvSpPr>
          <p:nvPr>
            <p:ph idx="1"/>
          </p:nvPr>
        </p:nvSpPr>
        <p:spPr/>
        <p:txBody>
          <a:bodyPr/>
          <a:lstStyle/>
          <a:p>
            <a:r>
              <a:rPr lang="en-US" dirty="0" smtClean="0"/>
              <a:t>It’s simplest to set your site up with folders that correspond to groups/departments/units</a:t>
            </a:r>
          </a:p>
          <a:p>
            <a:r>
              <a:rPr lang="en-US" dirty="0" smtClean="0"/>
              <a:t>You can use smart folders/collections to aggregate topic-level information</a:t>
            </a:r>
          </a:p>
          <a:p>
            <a:r>
              <a:rPr lang="en-US" dirty="0" smtClean="0"/>
              <a:t>Keywords work best when the site manager reviews how they’re being used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a:t>
            </a:r>
            <a:endParaRPr lang="en-US" dirty="0"/>
          </a:p>
        </p:txBody>
      </p:sp>
      <p:sp>
        <p:nvSpPr>
          <p:cNvPr id="3" name="Content Placeholder 2"/>
          <p:cNvSpPr>
            <a:spLocks noGrp="1"/>
          </p:cNvSpPr>
          <p:nvPr>
            <p:ph idx="1"/>
          </p:nvPr>
        </p:nvSpPr>
        <p:spPr/>
        <p:txBody>
          <a:bodyPr>
            <a:normAutofit lnSpcReduction="10000"/>
          </a:bodyPr>
          <a:lstStyle/>
          <a:p>
            <a:r>
              <a:rPr lang="en-US" dirty="0" smtClean="0"/>
              <a:t>End users don’t require a lot of training in </a:t>
            </a:r>
            <a:r>
              <a:rPr lang="en-US" dirty="0" err="1" smtClean="0"/>
              <a:t>Plone</a:t>
            </a:r>
            <a:r>
              <a:rPr lang="en-US" dirty="0" smtClean="0"/>
              <a:t>.</a:t>
            </a:r>
          </a:p>
          <a:p>
            <a:r>
              <a:rPr lang="en-US" dirty="0" smtClean="0"/>
              <a:t>They can learn a lot from each other.</a:t>
            </a:r>
          </a:p>
          <a:p>
            <a:r>
              <a:rPr lang="en-US" dirty="0" smtClean="0"/>
              <a:t>A little training is a really good idea though.</a:t>
            </a:r>
          </a:p>
          <a:p>
            <a:r>
              <a:rPr lang="en-US" dirty="0" smtClean="0"/>
              <a:t>Site managers benefit from more training, especially tips and tricks and help with access control.</a:t>
            </a:r>
          </a:p>
          <a:p>
            <a:r>
              <a:rPr lang="en-US" dirty="0" smtClean="0"/>
              <a:t>Developers/integrators should take Joel Burton’s </a:t>
            </a:r>
            <a:r>
              <a:rPr lang="en-US" dirty="0" err="1" smtClean="0"/>
              <a:t>Plone</a:t>
            </a:r>
            <a:r>
              <a:rPr lang="en-US" dirty="0" smtClean="0"/>
              <a:t> Boot Camp.         </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a:t>
            </a:r>
            <a:endParaRPr lang="en-US" dirty="0"/>
          </a:p>
        </p:txBody>
      </p:sp>
      <p:sp>
        <p:nvSpPr>
          <p:cNvPr id="3" name="Content Placeholder 2"/>
          <p:cNvSpPr>
            <a:spLocks noGrp="1"/>
          </p:cNvSpPr>
          <p:nvPr>
            <p:ph idx="1"/>
          </p:nvPr>
        </p:nvSpPr>
        <p:spPr/>
        <p:txBody>
          <a:bodyPr/>
          <a:lstStyle/>
          <a:p>
            <a:r>
              <a:rPr lang="en-US" dirty="0" smtClean="0"/>
              <a:t>Site managers provide most of the support</a:t>
            </a:r>
          </a:p>
          <a:p>
            <a:r>
              <a:rPr lang="en-US" dirty="0" err="1" smtClean="0"/>
              <a:t>Plone</a:t>
            </a:r>
            <a:r>
              <a:rPr lang="en-US" dirty="0" smtClean="0"/>
              <a:t> is not difficult to support – end users find it fairly easy to use.</a:t>
            </a:r>
          </a:p>
          <a:p>
            <a:r>
              <a:rPr lang="en-US" dirty="0" smtClean="0"/>
              <a:t>We save on support costs by making an effort to reduce the number of customizations we make.</a:t>
            </a:r>
          </a:p>
          <a:p>
            <a:pPr>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a:t>
            </a:r>
            <a:endParaRPr lang="en-US" dirty="0"/>
          </a:p>
        </p:txBody>
      </p:sp>
      <p:sp>
        <p:nvSpPr>
          <p:cNvPr id="3" name="Content Placeholder 2"/>
          <p:cNvSpPr>
            <a:spLocks noGrp="1"/>
          </p:cNvSpPr>
          <p:nvPr>
            <p:ph idx="1"/>
          </p:nvPr>
        </p:nvSpPr>
        <p:spPr>
          <a:xfrm>
            <a:off x="685800" y="2286000"/>
            <a:ext cx="7770813" cy="3657600"/>
          </a:xfrm>
        </p:spPr>
        <p:txBody>
          <a:bodyPr/>
          <a:lstStyle/>
          <a:p>
            <a:r>
              <a:rPr lang="en-US" dirty="0" smtClean="0"/>
              <a:t>We wrote some local documentation.</a:t>
            </a:r>
          </a:p>
          <a:p>
            <a:r>
              <a:rPr lang="en-US" dirty="0" smtClean="0"/>
              <a:t>At the time, I would have preferred collaborating with the </a:t>
            </a:r>
            <a:r>
              <a:rPr lang="en-US" dirty="0" err="1" smtClean="0"/>
              <a:t>learnplone.org</a:t>
            </a:r>
            <a:r>
              <a:rPr lang="en-US" dirty="0" smtClean="0"/>
              <a:t> group.</a:t>
            </a:r>
          </a:p>
          <a:p>
            <a:r>
              <a:rPr lang="en-US" dirty="0" smtClean="0"/>
              <a:t>Sometimes it’s faster to write your own.</a:t>
            </a:r>
          </a:p>
          <a:p>
            <a:r>
              <a:rPr lang="en-US" dirty="0" smtClean="0"/>
              <a:t>The real issue in doing your own is maintenance.</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Groups</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Plone</a:t>
            </a:r>
            <a:r>
              <a:rPr lang="en-US" dirty="0" smtClean="0"/>
              <a:t> community is the best thing about </a:t>
            </a:r>
            <a:r>
              <a:rPr lang="en-US" dirty="0" err="1" smtClean="0"/>
              <a:t>Plone</a:t>
            </a:r>
            <a:r>
              <a:rPr lang="en-US" dirty="0" smtClean="0"/>
              <a:t>.</a:t>
            </a:r>
          </a:p>
          <a:p>
            <a:r>
              <a:rPr lang="en-US" dirty="0" smtClean="0"/>
              <a:t>Being part of the community is fun, and your contribution is ultimately reflected in the product itself.</a:t>
            </a:r>
          </a:p>
          <a:p>
            <a:r>
              <a:rPr lang="en-US" dirty="0" smtClean="0"/>
              <a:t>You can tap into the community at a number of levels.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Groups</a:t>
            </a:r>
            <a:endParaRPr lang="en-US" dirty="0"/>
          </a:p>
        </p:txBody>
      </p:sp>
      <p:sp>
        <p:nvSpPr>
          <p:cNvPr id="3" name="Content Placeholder 2"/>
          <p:cNvSpPr>
            <a:spLocks noGrp="1"/>
          </p:cNvSpPr>
          <p:nvPr>
            <p:ph idx="1"/>
          </p:nvPr>
        </p:nvSpPr>
        <p:spPr/>
        <p:txBody>
          <a:bodyPr/>
          <a:lstStyle/>
          <a:p>
            <a:r>
              <a:rPr lang="en-US" dirty="0" smtClean="0"/>
              <a:t>We had a local “Nile” users group, but it was too small to support meetings.  We do have a mailing list.</a:t>
            </a:r>
          </a:p>
          <a:p>
            <a:r>
              <a:rPr lang="en-US" dirty="0" smtClean="0"/>
              <a:t>We have a UW </a:t>
            </a:r>
            <a:r>
              <a:rPr lang="en-US" dirty="0" err="1" smtClean="0"/>
              <a:t>Plone</a:t>
            </a:r>
            <a:r>
              <a:rPr lang="en-US" dirty="0" smtClean="0"/>
              <a:t> Group, which meets every couple months.</a:t>
            </a:r>
          </a:p>
          <a:p>
            <a:r>
              <a:rPr lang="en-US" dirty="0" smtClean="0"/>
              <a:t>We have a Seattle </a:t>
            </a:r>
            <a:r>
              <a:rPr lang="en-US" dirty="0" err="1" smtClean="0"/>
              <a:t>Plone</a:t>
            </a:r>
            <a:r>
              <a:rPr lang="en-US" dirty="0" smtClean="0"/>
              <a:t> Gathering, which is well-attended.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Plone</a:t>
            </a:r>
            <a:r>
              <a:rPr lang="en-US" dirty="0" smtClean="0"/>
              <a:t> Community</a:t>
            </a:r>
            <a:endParaRPr lang="en-US" dirty="0"/>
          </a:p>
        </p:txBody>
      </p:sp>
      <p:sp>
        <p:nvSpPr>
          <p:cNvPr id="3" name="Content Placeholder 2"/>
          <p:cNvSpPr>
            <a:spLocks noGrp="1"/>
          </p:cNvSpPr>
          <p:nvPr>
            <p:ph idx="1"/>
          </p:nvPr>
        </p:nvSpPr>
        <p:spPr/>
        <p:txBody>
          <a:bodyPr>
            <a:normAutofit/>
          </a:bodyPr>
          <a:lstStyle/>
          <a:p>
            <a:r>
              <a:rPr lang="en-US" dirty="0" smtClean="0"/>
              <a:t>The educational </a:t>
            </a:r>
            <a:r>
              <a:rPr lang="en-US" dirty="0" err="1" smtClean="0"/>
              <a:t>Plone</a:t>
            </a:r>
            <a:r>
              <a:rPr lang="en-US" dirty="0" smtClean="0"/>
              <a:t> list is sporadically active.</a:t>
            </a:r>
          </a:p>
          <a:p>
            <a:r>
              <a:rPr lang="en-US" dirty="0" smtClean="0"/>
              <a:t>There is a Plone4Universities site</a:t>
            </a:r>
          </a:p>
          <a:p>
            <a:r>
              <a:rPr lang="en-US" dirty="0" smtClean="0"/>
              <a:t>IRC is a great way to get help.</a:t>
            </a:r>
          </a:p>
          <a:p>
            <a:r>
              <a:rPr lang="en-US" dirty="0" err="1" smtClean="0"/>
              <a:t>Plone</a:t>
            </a:r>
            <a:r>
              <a:rPr lang="en-US" dirty="0" smtClean="0"/>
              <a:t>-users is another useful resource.</a:t>
            </a:r>
          </a:p>
          <a:p>
            <a:r>
              <a:rPr lang="en-US" dirty="0" smtClean="0"/>
              <a:t>With all of these resources, it’s not hard to get help with </a:t>
            </a:r>
            <a:r>
              <a:rPr lang="en-US" dirty="0" err="1" smtClean="0"/>
              <a:t>Plone</a:t>
            </a:r>
            <a:r>
              <a:rPr lang="en-US" dirty="0" smtClean="0"/>
              <a: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Contribute</a:t>
            </a:r>
            <a:endParaRPr lang="en-US" dirty="0"/>
          </a:p>
        </p:txBody>
      </p:sp>
      <p:sp>
        <p:nvSpPr>
          <p:cNvPr id="3" name="Content Placeholder 2"/>
          <p:cNvSpPr>
            <a:spLocks noGrp="1"/>
          </p:cNvSpPr>
          <p:nvPr>
            <p:ph idx="1"/>
          </p:nvPr>
        </p:nvSpPr>
        <p:spPr/>
        <p:txBody>
          <a:bodyPr/>
          <a:lstStyle/>
          <a:p>
            <a:r>
              <a:rPr lang="en-US" dirty="0" smtClean="0"/>
              <a:t>We all have some responsibility to contribute to the community.</a:t>
            </a:r>
          </a:p>
          <a:p>
            <a:r>
              <a:rPr lang="en-US" dirty="0" smtClean="0"/>
              <a:t>It’s fine to start small – help the people around you.</a:t>
            </a:r>
          </a:p>
          <a:p>
            <a:r>
              <a:rPr lang="en-US" dirty="0" smtClean="0"/>
              <a:t>Work up to answering a question in a user group or </a:t>
            </a:r>
            <a:r>
              <a:rPr lang="en-US" dirty="0" err="1" smtClean="0"/>
              <a:t>plone</a:t>
            </a:r>
            <a:r>
              <a:rPr lang="en-US" dirty="0" smtClean="0"/>
              <a:t>-users or on IRC.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Content Management/Collaboration</a:t>
            </a:r>
            <a:br>
              <a:rPr lang="en-US" dirty="0" smtClean="0"/>
            </a:br>
            <a:endParaRPr lang="en-US" dirty="0"/>
          </a:p>
        </p:txBody>
      </p:sp>
      <p:sp>
        <p:nvSpPr>
          <p:cNvPr id="8" name="Content Placeholder 7"/>
          <p:cNvSpPr>
            <a:spLocks noGrp="1"/>
          </p:cNvSpPr>
          <p:nvPr>
            <p:ph idx="1"/>
          </p:nvPr>
        </p:nvSpPr>
        <p:spPr/>
        <p:txBody>
          <a:bodyPr/>
          <a:lstStyle/>
          <a:p>
            <a:r>
              <a:rPr lang="en-US" dirty="0" smtClean="0"/>
              <a:t>We have some homegrown tools (Catalyst)</a:t>
            </a:r>
          </a:p>
          <a:p>
            <a:r>
              <a:rPr lang="en-US" dirty="0" smtClean="0"/>
              <a:t>We added </a:t>
            </a:r>
            <a:r>
              <a:rPr lang="en-US" dirty="0" err="1" smtClean="0"/>
              <a:t>Plone</a:t>
            </a:r>
            <a:r>
              <a:rPr lang="en-US" dirty="0" smtClean="0"/>
              <a:t> (internal)</a:t>
            </a:r>
          </a:p>
          <a:p>
            <a:r>
              <a:rPr lang="en-US" dirty="0" smtClean="0"/>
              <a:t>Then Confluence (</a:t>
            </a:r>
            <a:r>
              <a:rPr lang="en-US" dirty="0" err="1" smtClean="0"/>
              <a:t>wiki</a:t>
            </a:r>
            <a:r>
              <a:rPr lang="en-US" dirty="0" smtClean="0"/>
              <a:t>) (internal, mostly)</a:t>
            </a:r>
          </a:p>
          <a:p>
            <a:r>
              <a:rPr lang="en-US" dirty="0" smtClean="0"/>
              <a:t>Planning a </a:t>
            </a:r>
            <a:r>
              <a:rPr lang="en-US" dirty="0" smtClean="0"/>
              <a:t>SharePoint </a:t>
            </a:r>
            <a:r>
              <a:rPr lang="en-US" dirty="0" smtClean="0"/>
              <a:t>deployment for the campus</a:t>
            </a:r>
          </a:p>
          <a:p>
            <a:r>
              <a:rPr lang="en-US" dirty="0" smtClean="0"/>
              <a:t>Other departments are running many other applications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Ways to Contribute</a:t>
            </a:r>
            <a:endParaRPr lang="en-US" dirty="0"/>
          </a:p>
        </p:txBody>
      </p:sp>
      <p:sp>
        <p:nvSpPr>
          <p:cNvPr id="3" name="Content Placeholder 2"/>
          <p:cNvSpPr>
            <a:spLocks noGrp="1"/>
          </p:cNvSpPr>
          <p:nvPr>
            <p:ph idx="1"/>
          </p:nvPr>
        </p:nvSpPr>
        <p:spPr/>
        <p:txBody>
          <a:bodyPr/>
          <a:lstStyle/>
          <a:p>
            <a:r>
              <a:rPr lang="en-US" dirty="0" smtClean="0"/>
              <a:t>Join the documentation group.</a:t>
            </a:r>
          </a:p>
          <a:p>
            <a:r>
              <a:rPr lang="en-US" dirty="0" smtClean="0"/>
              <a:t>Report the bugs you find.</a:t>
            </a:r>
          </a:p>
          <a:p>
            <a:r>
              <a:rPr lang="en-US" dirty="0" smtClean="0"/>
              <a:t>Test the beta versions.</a:t>
            </a:r>
          </a:p>
          <a:p>
            <a:r>
              <a:rPr lang="en-US" dirty="0" smtClean="0"/>
              <a:t>Contribute a bug fix.</a:t>
            </a:r>
          </a:p>
          <a:p>
            <a:r>
              <a:rPr lang="en-US" dirty="0" smtClean="0"/>
              <a:t>Contribute code.</a:t>
            </a:r>
          </a:p>
          <a:p>
            <a:r>
              <a:rPr lang="en-US" dirty="0" smtClean="0"/>
              <a:t>Give a talk.</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Simplicity</a:t>
            </a:r>
            <a:endParaRPr lang="en-US" dirty="0"/>
          </a:p>
        </p:txBody>
      </p:sp>
      <p:sp>
        <p:nvSpPr>
          <p:cNvPr id="3" name="Content Placeholder 2"/>
          <p:cNvSpPr>
            <a:spLocks noGrp="1"/>
          </p:cNvSpPr>
          <p:nvPr>
            <p:ph idx="1"/>
          </p:nvPr>
        </p:nvSpPr>
        <p:spPr/>
        <p:txBody>
          <a:bodyPr>
            <a:normAutofit/>
          </a:bodyPr>
          <a:lstStyle/>
          <a:p>
            <a:r>
              <a:rPr lang="en-US" dirty="0" smtClean="0"/>
              <a:t>Don’t make too many customizations, especially at first.</a:t>
            </a:r>
          </a:p>
          <a:p>
            <a:r>
              <a:rPr lang="en-US" dirty="0" smtClean="0"/>
              <a:t>When you customize, do it the </a:t>
            </a:r>
            <a:r>
              <a:rPr lang="en-US" dirty="0" err="1" smtClean="0"/>
              <a:t>Plone</a:t>
            </a:r>
            <a:r>
              <a:rPr lang="en-US" dirty="0" smtClean="0"/>
              <a:t> way.</a:t>
            </a:r>
          </a:p>
          <a:p>
            <a:r>
              <a:rPr lang="en-US" dirty="0" smtClean="0"/>
              <a:t>Get enough training so you know what the </a:t>
            </a:r>
            <a:r>
              <a:rPr lang="en-US" dirty="0" err="1" smtClean="0"/>
              <a:t>Plone</a:t>
            </a:r>
            <a:r>
              <a:rPr lang="en-US" dirty="0" smtClean="0"/>
              <a:t> way is.</a:t>
            </a:r>
          </a:p>
          <a:p>
            <a:r>
              <a:rPr lang="en-US" dirty="0" smtClean="0"/>
              <a:t>Make friends with others.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Principles</a:t>
            </a:r>
            <a:endParaRPr lang="en-US" dirty="0"/>
          </a:p>
        </p:txBody>
      </p:sp>
      <p:sp>
        <p:nvSpPr>
          <p:cNvPr id="3" name="Content Placeholder 2"/>
          <p:cNvSpPr>
            <a:spLocks noGrp="1"/>
          </p:cNvSpPr>
          <p:nvPr>
            <p:ph idx="1"/>
          </p:nvPr>
        </p:nvSpPr>
        <p:spPr/>
        <p:txBody>
          <a:bodyPr/>
          <a:lstStyle/>
          <a:p>
            <a:r>
              <a:rPr lang="en-US" dirty="0" smtClean="0"/>
              <a:t>It’s going to be hard for somebody.</a:t>
            </a:r>
          </a:p>
          <a:p>
            <a:pPr lvl="1"/>
            <a:r>
              <a:rPr lang="en-US" dirty="0" smtClean="0"/>
              <a:t>If it’s easy for developers, it’ll be harder on users.</a:t>
            </a:r>
          </a:p>
          <a:p>
            <a:pPr lvl="1"/>
            <a:r>
              <a:rPr lang="en-US" dirty="0" smtClean="0"/>
              <a:t>If it’s customized for users, it’ll be harder on developers.</a:t>
            </a:r>
          </a:p>
          <a:p>
            <a:r>
              <a:rPr lang="en-US" dirty="0" smtClean="0"/>
              <a:t>Or the core </a:t>
            </a:r>
            <a:r>
              <a:rPr lang="en-US" dirty="0" err="1" smtClean="0"/>
              <a:t>Plone</a:t>
            </a:r>
            <a:r>
              <a:rPr lang="en-US" dirty="0" smtClean="0"/>
              <a:t> product will take on more complexity, allowing integrators and users an easier time.</a:t>
            </a:r>
          </a:p>
          <a:p>
            <a:pPr lvl="1">
              <a:buNone/>
            </a:pPr>
            <a:endParaRPr lang="en-US"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Updates</a:t>
            </a:r>
            <a:endParaRPr lang="en-US" dirty="0"/>
          </a:p>
        </p:txBody>
      </p:sp>
      <p:sp>
        <p:nvSpPr>
          <p:cNvPr id="3" name="Content Placeholder 2"/>
          <p:cNvSpPr>
            <a:spLocks noGrp="1"/>
          </p:cNvSpPr>
          <p:nvPr>
            <p:ph idx="1"/>
          </p:nvPr>
        </p:nvSpPr>
        <p:spPr/>
        <p:txBody>
          <a:bodyPr/>
          <a:lstStyle/>
          <a:p>
            <a:r>
              <a:rPr lang="en-US" dirty="0" smtClean="0"/>
              <a:t>Keep up with the updates.  It can be hard to catch up if you get too far behind.</a:t>
            </a:r>
          </a:p>
          <a:p>
            <a:r>
              <a:rPr lang="en-US" dirty="0" smtClean="0"/>
              <a:t>We don’t keep up with all the updates.</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Not to Skimp</a:t>
            </a:r>
            <a:endParaRPr lang="en-US" dirty="0"/>
          </a:p>
        </p:txBody>
      </p:sp>
      <p:sp>
        <p:nvSpPr>
          <p:cNvPr id="3" name="Content Placeholder 2"/>
          <p:cNvSpPr>
            <a:spLocks noGrp="1"/>
          </p:cNvSpPr>
          <p:nvPr>
            <p:ph idx="1"/>
          </p:nvPr>
        </p:nvSpPr>
        <p:spPr/>
        <p:txBody>
          <a:bodyPr/>
          <a:lstStyle/>
          <a:p>
            <a:r>
              <a:rPr lang="en-US" dirty="0" smtClean="0"/>
              <a:t>Good hosting</a:t>
            </a:r>
          </a:p>
          <a:p>
            <a:r>
              <a:rPr lang="en-US" dirty="0" smtClean="0"/>
              <a:t>Good development practices</a:t>
            </a:r>
          </a:p>
          <a:p>
            <a:r>
              <a:rPr lang="en-US" dirty="0" smtClean="0"/>
              <a:t>Enough training, particularly for developers</a:t>
            </a:r>
          </a:p>
          <a:p>
            <a:r>
              <a:rPr lang="en-US" dirty="0" smtClean="0"/>
              <a:t>Community participation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 is Bright</a:t>
            </a:r>
            <a:endParaRPr lang="en-US" dirty="0"/>
          </a:p>
        </p:txBody>
      </p:sp>
      <p:sp>
        <p:nvSpPr>
          <p:cNvPr id="3" name="Content Placeholder 2"/>
          <p:cNvSpPr>
            <a:spLocks noGrp="1"/>
          </p:cNvSpPr>
          <p:nvPr>
            <p:ph idx="1"/>
          </p:nvPr>
        </p:nvSpPr>
        <p:spPr>
          <a:xfrm>
            <a:off x="685800" y="2209800"/>
            <a:ext cx="7770813" cy="3657600"/>
          </a:xfrm>
        </p:spPr>
        <p:txBody>
          <a:bodyPr/>
          <a:lstStyle/>
          <a:p>
            <a:r>
              <a:rPr lang="en-US" dirty="0" err="1" smtClean="0"/>
              <a:t>Plone</a:t>
            </a:r>
            <a:r>
              <a:rPr lang="en-US" dirty="0" smtClean="0"/>
              <a:t> is getting better</a:t>
            </a:r>
          </a:p>
          <a:p>
            <a:r>
              <a:rPr lang="en-US" dirty="0" smtClean="0"/>
              <a:t>We’re looking forward to moving to version </a:t>
            </a:r>
            <a:r>
              <a:rPr lang="en-US" dirty="0" smtClean="0"/>
              <a:t>3</a:t>
            </a:r>
          </a:p>
          <a:p>
            <a:r>
              <a:rPr lang="en-US" dirty="0" smtClean="0"/>
              <a:t>The community keeps getting stronger</a:t>
            </a:r>
          </a:p>
          <a:p>
            <a:r>
              <a:rPr lang="en-US" dirty="0" smtClean="0"/>
              <a:t>The</a:t>
            </a:r>
            <a:r>
              <a:rPr lang="en-US" dirty="0" smtClean="0"/>
              <a:t> first strategic </a:t>
            </a:r>
            <a:r>
              <a:rPr lang="en-US" dirty="0" smtClean="0"/>
              <a:t>planning meeting was held in February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support choice</a:t>
            </a:r>
            <a:endParaRPr lang="en-US" dirty="0"/>
          </a:p>
        </p:txBody>
      </p:sp>
      <p:sp>
        <p:nvSpPr>
          <p:cNvPr id="3" name="Content Placeholder 2"/>
          <p:cNvSpPr>
            <a:spLocks noGrp="1"/>
          </p:cNvSpPr>
          <p:nvPr>
            <p:ph idx="1"/>
          </p:nvPr>
        </p:nvSpPr>
        <p:spPr/>
        <p:txBody>
          <a:bodyPr/>
          <a:lstStyle/>
          <a:p>
            <a:r>
              <a:rPr lang="en-US" dirty="0" smtClean="0"/>
              <a:t>In a large diverse community, choice is important</a:t>
            </a:r>
          </a:p>
          <a:p>
            <a:r>
              <a:rPr lang="en-US" dirty="0" smtClean="0"/>
              <a:t>There won’t be any one application that works for everybody</a:t>
            </a:r>
          </a:p>
          <a:p>
            <a:r>
              <a:rPr lang="en-US" dirty="0" smtClean="0"/>
              <a:t>In this environment, simple is preferable to complicated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Budgets are limiting</a:t>
            </a:r>
            <a:endParaRPr lang="en-US" dirty="0"/>
          </a:p>
        </p:txBody>
      </p:sp>
      <p:sp>
        <p:nvSpPr>
          <p:cNvPr id="3" name="Content Placeholder 2"/>
          <p:cNvSpPr>
            <a:spLocks noGrp="1"/>
          </p:cNvSpPr>
          <p:nvPr>
            <p:ph idx="1"/>
          </p:nvPr>
        </p:nvSpPr>
        <p:spPr/>
        <p:txBody>
          <a:bodyPr/>
          <a:lstStyle/>
          <a:p>
            <a:r>
              <a:rPr lang="en-US" dirty="0" smtClean="0"/>
              <a:t>That’s not always good</a:t>
            </a:r>
          </a:p>
          <a:p>
            <a:r>
              <a:rPr lang="en-US" dirty="0" smtClean="0"/>
              <a:t>Sometimes it’s where you start</a:t>
            </a:r>
          </a:p>
          <a:p>
            <a:r>
              <a:rPr lang="en-US" dirty="0" smtClean="0"/>
              <a:t>It’s important to set expectations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team</a:t>
            </a:r>
            <a:endParaRPr lang="en-US" dirty="0"/>
          </a:p>
        </p:txBody>
      </p:sp>
      <p:sp>
        <p:nvSpPr>
          <p:cNvPr id="3" name="Content Placeholder 2"/>
          <p:cNvSpPr>
            <a:spLocks noGrp="1"/>
          </p:cNvSpPr>
          <p:nvPr>
            <p:ph idx="1"/>
          </p:nvPr>
        </p:nvSpPr>
        <p:spPr/>
        <p:txBody>
          <a:bodyPr/>
          <a:lstStyle/>
          <a:p>
            <a:r>
              <a:rPr lang="en-US" dirty="0" smtClean="0"/>
              <a:t>Two part-time application support people</a:t>
            </a:r>
          </a:p>
          <a:p>
            <a:r>
              <a:rPr lang="en-US" dirty="0" smtClean="0"/>
              <a:t>One small part of a system administrator (handles part of </a:t>
            </a:r>
            <a:r>
              <a:rPr lang="en-US" dirty="0" err="1" smtClean="0"/>
              <a:t>Zope</a:t>
            </a:r>
            <a:r>
              <a:rPr lang="en-US" dirty="0" smtClean="0"/>
              <a:t> sometimes)</a:t>
            </a:r>
          </a:p>
          <a:p>
            <a:r>
              <a:rPr lang="en-US" dirty="0" smtClean="0"/>
              <a:t>One part-time coordinator (project management, support, etc)</a:t>
            </a:r>
          </a:p>
          <a:p>
            <a:r>
              <a:rPr lang="en-US" dirty="0" smtClean="0"/>
              <a:t>Several talented site managers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t>
            </a:r>
            <a:r>
              <a:rPr lang="en-US" dirty="0" err="1" smtClean="0"/>
              <a:t>Plone</a:t>
            </a:r>
            <a:r>
              <a:rPr lang="en-US" dirty="0" smtClean="0"/>
              <a:t> Sites</a:t>
            </a:r>
            <a:endParaRPr lang="en-US" dirty="0"/>
          </a:p>
        </p:txBody>
      </p:sp>
      <p:sp>
        <p:nvSpPr>
          <p:cNvPr id="3" name="Content Placeholder 2"/>
          <p:cNvSpPr>
            <a:spLocks noGrp="1"/>
          </p:cNvSpPr>
          <p:nvPr>
            <p:ph idx="1"/>
          </p:nvPr>
        </p:nvSpPr>
        <p:spPr/>
        <p:txBody>
          <a:bodyPr/>
          <a:lstStyle/>
          <a:p>
            <a:r>
              <a:rPr lang="en-US" dirty="0" smtClean="0"/>
              <a:t>A couple dozen collaboration/information sites</a:t>
            </a:r>
          </a:p>
          <a:p>
            <a:r>
              <a:rPr lang="en-US" dirty="0" smtClean="0"/>
              <a:t>Setting up a site for news/announcement feeds</a:t>
            </a:r>
          </a:p>
          <a:p>
            <a:r>
              <a:rPr lang="en-US" dirty="0" smtClean="0"/>
              <a:t>Setting up a site for the public Office of the President site</a:t>
            </a:r>
          </a:p>
          <a:p>
            <a:r>
              <a:rPr lang="en-US" dirty="0" smtClean="0"/>
              <a:t>Public site for Catalyst (homegrown technology tools)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icture 1.png"/>
          <p:cNvPicPr>
            <a:picLocks noChangeAspect="1"/>
          </p:cNvPicPr>
          <p:nvPr/>
        </p:nvPicPr>
        <p:blipFill>
          <a:blip r:embed="rId2"/>
          <a:stretch>
            <a:fillRect/>
          </a:stretch>
        </p:blipFill>
        <p:spPr>
          <a:xfrm>
            <a:off x="0" y="763561"/>
            <a:ext cx="9144000" cy="5330878"/>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descr="Picture 2.png"/>
          <p:cNvPicPr>
            <a:picLocks noChangeAspect="1"/>
          </p:cNvPicPr>
          <p:nvPr/>
        </p:nvPicPr>
        <p:blipFill>
          <a:blip r:embed="rId2"/>
          <a:stretch>
            <a:fillRect/>
          </a:stretch>
        </p:blipFill>
        <p:spPr>
          <a:xfrm>
            <a:off x="0" y="710134"/>
            <a:ext cx="9144000" cy="5437732"/>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4" Type="http://schemas.openxmlformats.org/officeDocument/2006/relationships/image" Target="../media/image4.jpeg"/><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 Id="rId5" Type="http://schemas.openxmlformats.org/officeDocument/2006/relationships/image" Target="../media/image5.jpeg"/></Relationships>
</file>

<file path=ppt/theme/theme1.xml><?xml version="1.0" encoding="utf-8"?>
<a:theme xmlns:a="http://schemas.openxmlformats.org/drawingml/2006/main" name="Folio">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Folio">
      <a:majorFont>
        <a:latin typeface="Calisto MT"/>
        <a:ea typeface=""/>
        <a:cs typeface=""/>
        <a:font script="Jpan" typeface="ＭＳ 明朝"/>
      </a:majorFont>
      <a:minorFont>
        <a:latin typeface="Calisto MT"/>
        <a:ea typeface=""/>
        <a:cs typeface=""/>
        <a:font script="Jpan" typeface="ＭＳ 明朝"/>
      </a:minorFont>
    </a:fontScheme>
    <a:fmtScheme name="Folio">
      <a:fillStyleLst>
        <a:solidFill>
          <a:schemeClr val="phClr"/>
        </a:solidFill>
        <a:blipFill rotWithShape="1">
          <a:blip xmlns:r="http://schemas.openxmlformats.org/officeDocument/2006/relationships" r:embed="rId1">
            <a:duotone>
              <a:schemeClr val="phClr">
                <a:shade val="30000"/>
                <a:satMod val="120000"/>
              </a:schemeClr>
              <a:schemeClr val="phClr">
                <a:tint val="70000"/>
                <a:satMod val="350000"/>
                <a:lumMod val="110000"/>
              </a:schemeClr>
            </a:duotone>
          </a:blip>
          <a:stretch/>
        </a:blipFill>
        <a:blipFill rotWithShape="1">
          <a:blip xmlns:r="http://schemas.openxmlformats.org/officeDocument/2006/relationships" r:embed="rId2">
            <a:duotone>
              <a:schemeClr val="phClr">
                <a:shade val="40000"/>
                <a:satMod val="120000"/>
              </a:schemeClr>
              <a:schemeClr val="phClr">
                <a:tint val="70000"/>
                <a:satMod val="300000"/>
                <a:lumMod val="110000"/>
              </a:schemeClr>
            </a:duotone>
          </a:blip>
          <a:tile tx="0" ty="0" sx="50000" sy="50000" flip="none" algn="tl"/>
        </a:blip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38100" dist="25400" dir="5400000" algn="br" rotWithShape="0">
              <a:srgbClr val="000000">
                <a:alpha val="50000"/>
              </a:srgbClr>
            </a:outerShdw>
          </a:effectLst>
        </a:effectStyle>
        <a:effectStyle>
          <a:effectLst>
            <a:innerShdw blurRad="190500" dist="25400">
              <a:srgbClr val="000000">
                <a:alpha val="50000"/>
              </a:srgbClr>
            </a:innerShdw>
          </a:effectLst>
        </a:effectStyle>
      </a:effectStyleLst>
      <a:bgFillStyleLst>
        <a:blipFill rotWithShape="1">
          <a:blip xmlns:r="http://schemas.openxmlformats.org/officeDocument/2006/relationships" r:embed="rId3">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4">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5">
            <a:duotone>
              <a:schemeClr val="phClr">
                <a:shade val="3000"/>
                <a:lumMod val="10000"/>
              </a:schemeClr>
              <a:schemeClr val="phClr">
                <a:tint val="91000"/>
                <a:satMod val="500000"/>
                <a:lumMod val="125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Folio.thmx</Template>
  <TotalTime>507</TotalTime>
  <Words>2356</Words>
  <Application>Microsoft Macintosh PowerPoint</Application>
  <PresentationFormat>On-screen Show (4:3)</PresentationFormat>
  <Paragraphs>267</Paragraphs>
  <Slides>35</Slides>
  <Notes>29</Notes>
  <HiddenSlides>0</HiddenSlides>
  <MMClips>0</MMClips>
  <ScaleCrop>false</ScaleCrop>
  <HeadingPairs>
    <vt:vector size="4" baseType="variant">
      <vt:variant>
        <vt:lpstr>Design Template</vt:lpstr>
      </vt:variant>
      <vt:variant>
        <vt:i4>1</vt:i4>
      </vt:variant>
      <vt:variant>
        <vt:lpstr>Slide Titles</vt:lpstr>
      </vt:variant>
      <vt:variant>
        <vt:i4>35</vt:i4>
      </vt:variant>
    </vt:vector>
  </HeadingPairs>
  <TitlesOfParts>
    <vt:vector size="36" baseType="lpstr">
      <vt:lpstr>Folio</vt:lpstr>
      <vt:lpstr>Plone on a Budget </vt:lpstr>
      <vt:lpstr>UW Technology</vt:lpstr>
      <vt:lpstr>Content Management/Collaboration </vt:lpstr>
      <vt:lpstr>We support choice</vt:lpstr>
      <vt:lpstr>Budgets are limiting</vt:lpstr>
      <vt:lpstr>Our team</vt:lpstr>
      <vt:lpstr>Our Plone Sites</vt:lpstr>
      <vt:lpstr>Slide 8</vt:lpstr>
      <vt:lpstr>Slide 9</vt:lpstr>
      <vt:lpstr>Hosting</vt:lpstr>
      <vt:lpstr>One Site or Many</vt:lpstr>
      <vt:lpstr>One Zope or Many</vt:lpstr>
      <vt:lpstr>More on our Zopes</vt:lpstr>
      <vt:lpstr>General Zope Thoughts</vt:lpstr>
      <vt:lpstr>Zope on a Budget</vt:lpstr>
      <vt:lpstr>Development</vt:lpstr>
      <vt:lpstr>Good Development Practices</vt:lpstr>
      <vt:lpstr>Site Managers and the ZMI</vt:lpstr>
      <vt:lpstr>Skinning</vt:lpstr>
      <vt:lpstr>Third-Party Products </vt:lpstr>
      <vt:lpstr>Products  </vt:lpstr>
      <vt:lpstr>Information Architecture</vt:lpstr>
      <vt:lpstr>Training</vt:lpstr>
      <vt:lpstr>Support</vt:lpstr>
      <vt:lpstr>Documentation</vt:lpstr>
      <vt:lpstr>User Groups</vt:lpstr>
      <vt:lpstr>User Groups</vt:lpstr>
      <vt:lpstr>Plone Community</vt:lpstr>
      <vt:lpstr>How to Contribute</vt:lpstr>
      <vt:lpstr>More Ways to Contribute</vt:lpstr>
      <vt:lpstr>Principles of Simplicity</vt:lpstr>
      <vt:lpstr>More Principles</vt:lpstr>
      <vt:lpstr>Updates</vt:lpstr>
      <vt:lpstr>Where Not to Skimp</vt:lpstr>
      <vt:lpstr>The Future is Bright</vt:lpstr>
    </vt:vector>
  </TitlesOfParts>
  <Company>University of Washington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Plone on a Budget </dc:title>
  <dc:creator>Melody Winkle</dc:creator>
  <cp:lastModifiedBy>Melody Winkle</cp:lastModifiedBy>
  <cp:revision>213</cp:revision>
  <dcterms:created xsi:type="dcterms:W3CDTF">2008-03-07T22:45:45Z</dcterms:created>
  <dcterms:modified xsi:type="dcterms:W3CDTF">2008-03-07T23:41:12Z</dcterms:modified>
</cp:coreProperties>
</file>